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9377600" cy="31089600"/>
  <p:notesSz cx="6858000" cy="9144000"/>
  <p:defaultTextStyle>
    <a:defPPr>
      <a:defRPr lang="en-US"/>
    </a:defPPr>
    <a:lvl1pPr marL="0" algn="l" defTabSz="4598060" rtl="0" eaLnBrk="1" latinLnBrk="0" hangingPunct="1">
      <a:defRPr sz="9100" kern="1200">
        <a:solidFill>
          <a:schemeClr val="tx1"/>
        </a:solidFill>
        <a:latin typeface="+mn-lt"/>
        <a:ea typeface="+mn-ea"/>
        <a:cs typeface="+mn-cs"/>
      </a:defRPr>
    </a:lvl1pPr>
    <a:lvl2pPr marL="2299030" algn="l" defTabSz="4598060" rtl="0" eaLnBrk="1" latinLnBrk="0" hangingPunct="1">
      <a:defRPr sz="9100" kern="1200">
        <a:solidFill>
          <a:schemeClr val="tx1"/>
        </a:solidFill>
        <a:latin typeface="+mn-lt"/>
        <a:ea typeface="+mn-ea"/>
        <a:cs typeface="+mn-cs"/>
      </a:defRPr>
    </a:lvl2pPr>
    <a:lvl3pPr marL="4598060" algn="l" defTabSz="4598060" rtl="0" eaLnBrk="1" latinLnBrk="0" hangingPunct="1">
      <a:defRPr sz="9100" kern="1200">
        <a:solidFill>
          <a:schemeClr val="tx1"/>
        </a:solidFill>
        <a:latin typeface="+mn-lt"/>
        <a:ea typeface="+mn-ea"/>
        <a:cs typeface="+mn-cs"/>
      </a:defRPr>
    </a:lvl3pPr>
    <a:lvl4pPr marL="6897091" algn="l" defTabSz="4598060" rtl="0" eaLnBrk="1" latinLnBrk="0" hangingPunct="1">
      <a:defRPr sz="9100" kern="1200">
        <a:solidFill>
          <a:schemeClr val="tx1"/>
        </a:solidFill>
        <a:latin typeface="+mn-lt"/>
        <a:ea typeface="+mn-ea"/>
        <a:cs typeface="+mn-cs"/>
      </a:defRPr>
    </a:lvl4pPr>
    <a:lvl5pPr marL="9196121" algn="l" defTabSz="4598060" rtl="0" eaLnBrk="1" latinLnBrk="0" hangingPunct="1">
      <a:defRPr sz="9100" kern="1200">
        <a:solidFill>
          <a:schemeClr val="tx1"/>
        </a:solidFill>
        <a:latin typeface="+mn-lt"/>
        <a:ea typeface="+mn-ea"/>
        <a:cs typeface="+mn-cs"/>
      </a:defRPr>
    </a:lvl5pPr>
    <a:lvl6pPr marL="11495151" algn="l" defTabSz="4598060" rtl="0" eaLnBrk="1" latinLnBrk="0" hangingPunct="1">
      <a:defRPr sz="9100" kern="1200">
        <a:solidFill>
          <a:schemeClr val="tx1"/>
        </a:solidFill>
        <a:latin typeface="+mn-lt"/>
        <a:ea typeface="+mn-ea"/>
        <a:cs typeface="+mn-cs"/>
      </a:defRPr>
    </a:lvl6pPr>
    <a:lvl7pPr marL="13794181" algn="l" defTabSz="4598060" rtl="0" eaLnBrk="1" latinLnBrk="0" hangingPunct="1">
      <a:defRPr sz="9100" kern="1200">
        <a:solidFill>
          <a:schemeClr val="tx1"/>
        </a:solidFill>
        <a:latin typeface="+mn-lt"/>
        <a:ea typeface="+mn-ea"/>
        <a:cs typeface="+mn-cs"/>
      </a:defRPr>
    </a:lvl7pPr>
    <a:lvl8pPr marL="16093211" algn="l" defTabSz="4598060" rtl="0" eaLnBrk="1" latinLnBrk="0" hangingPunct="1">
      <a:defRPr sz="9100" kern="1200">
        <a:solidFill>
          <a:schemeClr val="tx1"/>
        </a:solidFill>
        <a:latin typeface="+mn-lt"/>
        <a:ea typeface="+mn-ea"/>
        <a:cs typeface="+mn-cs"/>
      </a:defRPr>
    </a:lvl8pPr>
    <a:lvl9pPr marL="18392242" algn="l" defTabSz="4598060" rtl="0" eaLnBrk="1" latinLnBrk="0" hangingPunct="1">
      <a:defRPr sz="9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92">
          <p15:clr>
            <a:srgbClr val="A4A3A4"/>
          </p15:clr>
        </p15:guide>
        <p15:guide id="2" pos="15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4" d="100"/>
          <a:sy n="24" d="100"/>
        </p:scale>
        <p:origin x="-384" y="-270"/>
      </p:cViewPr>
      <p:guideLst>
        <p:guide orient="horz" pos="9792"/>
        <p:guide pos="15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76C9A-76E0-4672-A5E6-86E2440BDC19}" type="datetimeFigureOut">
              <a:rPr lang="en-US" smtClean="0"/>
              <a:t>4/22/2018</a:t>
            </a:fld>
            <a:endParaRPr lang="en-US"/>
          </a:p>
        </p:txBody>
      </p:sp>
      <p:sp>
        <p:nvSpPr>
          <p:cNvPr id="4" name="Slide Image Placeholder 3"/>
          <p:cNvSpPr>
            <a:spLocks noGrp="1" noRot="1" noChangeAspect="1"/>
          </p:cNvSpPr>
          <p:nvPr>
            <p:ph type="sldImg" idx="2"/>
          </p:nvPr>
        </p:nvSpPr>
        <p:spPr>
          <a:xfrm>
            <a:off x="977900" y="1143000"/>
            <a:ext cx="490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23E93-B815-4312-AE17-5246FE985F23}" type="slidenum">
              <a:rPr lang="en-US" smtClean="0"/>
              <a:t>‹#›</a:t>
            </a:fld>
            <a:endParaRPr lang="en-US"/>
          </a:p>
        </p:txBody>
      </p:sp>
    </p:spTree>
    <p:extLst>
      <p:ext uri="{BB962C8B-B14F-4D97-AF65-F5344CB8AC3E}">
        <p14:creationId xmlns:p14="http://schemas.microsoft.com/office/powerpoint/2010/main" val="55122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23E93-B815-4312-AE17-5246FE985F23}" type="slidenum">
              <a:rPr lang="en-US" smtClean="0"/>
              <a:t>1</a:t>
            </a:fld>
            <a:endParaRPr lang="en-US"/>
          </a:p>
        </p:txBody>
      </p:sp>
    </p:spTree>
    <p:extLst>
      <p:ext uri="{BB962C8B-B14F-4D97-AF65-F5344CB8AC3E}">
        <p14:creationId xmlns:p14="http://schemas.microsoft.com/office/powerpoint/2010/main" val="342344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9657929"/>
            <a:ext cx="41970960" cy="6664113"/>
          </a:xfrm>
        </p:spPr>
        <p:txBody>
          <a:bodyPr/>
          <a:lstStyle/>
          <a:p>
            <a:r>
              <a:rPr lang="en-US"/>
              <a:t>Click to edit Master title style</a:t>
            </a:r>
          </a:p>
        </p:txBody>
      </p:sp>
      <p:sp>
        <p:nvSpPr>
          <p:cNvPr id="3" name="Subtitle 2"/>
          <p:cNvSpPr>
            <a:spLocks noGrp="1"/>
          </p:cNvSpPr>
          <p:nvPr>
            <p:ph type="subTitle" idx="1"/>
          </p:nvPr>
        </p:nvSpPr>
        <p:spPr>
          <a:xfrm>
            <a:off x="7406640" y="17617440"/>
            <a:ext cx="34564320" cy="7945120"/>
          </a:xfrm>
        </p:spPr>
        <p:txBody>
          <a:bodyPr/>
          <a:lstStyle>
            <a:lvl1pPr marL="0" indent="0" algn="ctr">
              <a:buNone/>
              <a:defRPr>
                <a:solidFill>
                  <a:schemeClr val="tx1">
                    <a:tint val="75000"/>
                  </a:schemeClr>
                </a:solidFill>
              </a:defRPr>
            </a:lvl1pPr>
            <a:lvl2pPr marL="2299030" indent="0" algn="ctr">
              <a:buNone/>
              <a:defRPr>
                <a:solidFill>
                  <a:schemeClr val="tx1">
                    <a:tint val="75000"/>
                  </a:schemeClr>
                </a:solidFill>
              </a:defRPr>
            </a:lvl2pPr>
            <a:lvl3pPr marL="4598060" indent="0" algn="ctr">
              <a:buNone/>
              <a:defRPr>
                <a:solidFill>
                  <a:schemeClr val="tx1">
                    <a:tint val="75000"/>
                  </a:schemeClr>
                </a:solidFill>
              </a:defRPr>
            </a:lvl3pPr>
            <a:lvl4pPr marL="6897091" indent="0" algn="ctr">
              <a:buNone/>
              <a:defRPr>
                <a:solidFill>
                  <a:schemeClr val="tx1">
                    <a:tint val="75000"/>
                  </a:schemeClr>
                </a:solidFill>
              </a:defRPr>
            </a:lvl4pPr>
            <a:lvl5pPr marL="9196121" indent="0" algn="ctr">
              <a:buNone/>
              <a:defRPr>
                <a:solidFill>
                  <a:schemeClr val="tx1">
                    <a:tint val="75000"/>
                  </a:schemeClr>
                </a:solidFill>
              </a:defRPr>
            </a:lvl5pPr>
            <a:lvl6pPr marL="11495151" indent="0" algn="ctr">
              <a:buNone/>
              <a:defRPr>
                <a:solidFill>
                  <a:schemeClr val="tx1">
                    <a:tint val="75000"/>
                  </a:schemeClr>
                </a:solidFill>
              </a:defRPr>
            </a:lvl6pPr>
            <a:lvl7pPr marL="13794181" indent="0" algn="ctr">
              <a:buNone/>
              <a:defRPr>
                <a:solidFill>
                  <a:schemeClr val="tx1">
                    <a:tint val="75000"/>
                  </a:schemeClr>
                </a:solidFill>
              </a:defRPr>
            </a:lvl7pPr>
            <a:lvl8pPr marL="16093211" indent="0" algn="ctr">
              <a:buNone/>
              <a:defRPr>
                <a:solidFill>
                  <a:schemeClr val="tx1">
                    <a:tint val="75000"/>
                  </a:schemeClr>
                </a:solidFill>
              </a:defRPr>
            </a:lvl8pPr>
            <a:lvl9pPr marL="183922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FBA775-C4FE-4974-93B3-ACE5EE0AB4D1}"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84668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30153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3318453" y="5642189"/>
            <a:ext cx="59990355" cy="12025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330240" y="5642189"/>
            <a:ext cx="179165250" cy="12025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09445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BA775-C4FE-4974-93B3-ACE5EE0AB4D1}"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8158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0" y="19977949"/>
            <a:ext cx="41970960" cy="6174740"/>
          </a:xfrm>
        </p:spPr>
        <p:txBody>
          <a:bodyPr anchor="t"/>
          <a:lstStyle>
            <a:lvl1pPr algn="l">
              <a:defRPr sz="20100" b="1" cap="all"/>
            </a:lvl1pPr>
          </a:lstStyle>
          <a:p>
            <a:r>
              <a:rPr lang="en-US"/>
              <a:t>Click to edit Master title style</a:t>
            </a:r>
          </a:p>
        </p:txBody>
      </p:sp>
      <p:sp>
        <p:nvSpPr>
          <p:cNvPr id="3" name="Text Placeholder 2"/>
          <p:cNvSpPr>
            <a:spLocks noGrp="1"/>
          </p:cNvSpPr>
          <p:nvPr>
            <p:ph type="body" idx="1"/>
          </p:nvPr>
        </p:nvSpPr>
        <p:spPr>
          <a:xfrm>
            <a:off x="3900490" y="13177101"/>
            <a:ext cx="41970960" cy="6800848"/>
          </a:xfrm>
        </p:spPr>
        <p:txBody>
          <a:bodyPr anchor="b"/>
          <a:lstStyle>
            <a:lvl1pPr marL="0" indent="0">
              <a:buNone/>
              <a:defRPr sz="10100">
                <a:solidFill>
                  <a:schemeClr val="tx1">
                    <a:tint val="75000"/>
                  </a:schemeClr>
                </a:solidFill>
              </a:defRPr>
            </a:lvl1pPr>
            <a:lvl2pPr marL="2299030" indent="0">
              <a:buNone/>
              <a:defRPr sz="9100">
                <a:solidFill>
                  <a:schemeClr val="tx1">
                    <a:tint val="75000"/>
                  </a:schemeClr>
                </a:solidFill>
              </a:defRPr>
            </a:lvl2pPr>
            <a:lvl3pPr marL="4598060" indent="0">
              <a:buNone/>
              <a:defRPr sz="8000">
                <a:solidFill>
                  <a:schemeClr val="tx1">
                    <a:tint val="75000"/>
                  </a:schemeClr>
                </a:solidFill>
              </a:defRPr>
            </a:lvl3pPr>
            <a:lvl4pPr marL="6897091" indent="0">
              <a:buNone/>
              <a:defRPr sz="7000">
                <a:solidFill>
                  <a:schemeClr val="tx1">
                    <a:tint val="75000"/>
                  </a:schemeClr>
                </a:solidFill>
              </a:defRPr>
            </a:lvl4pPr>
            <a:lvl5pPr marL="9196121" indent="0">
              <a:buNone/>
              <a:defRPr sz="7000">
                <a:solidFill>
                  <a:schemeClr val="tx1">
                    <a:tint val="75000"/>
                  </a:schemeClr>
                </a:solidFill>
              </a:defRPr>
            </a:lvl5pPr>
            <a:lvl6pPr marL="11495151" indent="0">
              <a:buNone/>
              <a:defRPr sz="7000">
                <a:solidFill>
                  <a:schemeClr val="tx1">
                    <a:tint val="75000"/>
                  </a:schemeClr>
                </a:solidFill>
              </a:defRPr>
            </a:lvl6pPr>
            <a:lvl7pPr marL="13794181" indent="0">
              <a:buNone/>
              <a:defRPr sz="7000">
                <a:solidFill>
                  <a:schemeClr val="tx1">
                    <a:tint val="75000"/>
                  </a:schemeClr>
                </a:solidFill>
              </a:defRPr>
            </a:lvl7pPr>
            <a:lvl8pPr marL="16093211" indent="0">
              <a:buNone/>
              <a:defRPr sz="7000">
                <a:solidFill>
                  <a:schemeClr val="tx1">
                    <a:tint val="75000"/>
                  </a:schemeClr>
                </a:solidFill>
              </a:defRPr>
            </a:lvl8pPr>
            <a:lvl9pPr marL="18392242" indent="0">
              <a:buNone/>
              <a:defRPr sz="7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BA775-C4FE-4974-93B3-ACE5EE0AB4D1}" type="datetimeFigureOut">
              <a:rPr lang="en-US" smtClean="0"/>
              <a:t>4/22/2018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2436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330243" y="32888767"/>
            <a:ext cx="119577800" cy="93009720"/>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3731000" y="32888767"/>
            <a:ext cx="119577805" cy="93009720"/>
          </a:xfrm>
        </p:spPr>
        <p:txBody>
          <a:bodyPr/>
          <a:lstStyle>
            <a:lvl1pPr>
              <a:defRPr sz="14100"/>
            </a:lvl1pPr>
            <a:lvl2pPr>
              <a:defRPr sz="12100"/>
            </a:lvl2pPr>
            <a:lvl3pPr>
              <a:defRPr sz="101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FBA775-C4FE-4974-93B3-ACE5EE0AB4D1}"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136484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880" y="1245026"/>
            <a:ext cx="44439840" cy="518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880" y="6959179"/>
            <a:ext cx="21817015" cy="2900254"/>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a:t>Click to edit Master text styles</a:t>
            </a:r>
          </a:p>
        </p:txBody>
      </p:sp>
      <p:sp>
        <p:nvSpPr>
          <p:cNvPr id="4" name="Content Placeholder 3"/>
          <p:cNvSpPr>
            <a:spLocks noGrp="1"/>
          </p:cNvSpPr>
          <p:nvPr>
            <p:ph sz="half" idx="2"/>
          </p:nvPr>
        </p:nvSpPr>
        <p:spPr>
          <a:xfrm>
            <a:off x="2468880" y="9859433"/>
            <a:ext cx="21817015" cy="17912506"/>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3138" y="6959179"/>
            <a:ext cx="21825585" cy="2900254"/>
          </a:xfrm>
        </p:spPr>
        <p:txBody>
          <a:bodyPr anchor="b"/>
          <a:lstStyle>
            <a:lvl1pPr marL="0" indent="0">
              <a:buNone/>
              <a:defRPr sz="12100" b="1"/>
            </a:lvl1pPr>
            <a:lvl2pPr marL="2299030" indent="0">
              <a:buNone/>
              <a:defRPr sz="10100" b="1"/>
            </a:lvl2pPr>
            <a:lvl3pPr marL="4598060" indent="0">
              <a:buNone/>
              <a:defRPr sz="9100" b="1"/>
            </a:lvl3pPr>
            <a:lvl4pPr marL="6897091" indent="0">
              <a:buNone/>
              <a:defRPr sz="8000" b="1"/>
            </a:lvl4pPr>
            <a:lvl5pPr marL="9196121" indent="0">
              <a:buNone/>
              <a:defRPr sz="8000" b="1"/>
            </a:lvl5pPr>
            <a:lvl6pPr marL="11495151" indent="0">
              <a:buNone/>
              <a:defRPr sz="8000" b="1"/>
            </a:lvl6pPr>
            <a:lvl7pPr marL="13794181" indent="0">
              <a:buNone/>
              <a:defRPr sz="8000" b="1"/>
            </a:lvl7pPr>
            <a:lvl8pPr marL="16093211" indent="0">
              <a:buNone/>
              <a:defRPr sz="8000" b="1"/>
            </a:lvl8pPr>
            <a:lvl9pPr marL="18392242" indent="0">
              <a:buNone/>
              <a:defRPr sz="8000" b="1"/>
            </a:lvl9pPr>
          </a:lstStyle>
          <a:p>
            <a:pPr lvl="0"/>
            <a:r>
              <a:rPr lang="en-US"/>
              <a:t>Click to edit Master text styles</a:t>
            </a:r>
          </a:p>
        </p:txBody>
      </p:sp>
      <p:sp>
        <p:nvSpPr>
          <p:cNvPr id="6" name="Content Placeholder 5"/>
          <p:cNvSpPr>
            <a:spLocks noGrp="1"/>
          </p:cNvSpPr>
          <p:nvPr>
            <p:ph sz="quarter" idx="4"/>
          </p:nvPr>
        </p:nvSpPr>
        <p:spPr>
          <a:xfrm>
            <a:off x="25083138" y="9859433"/>
            <a:ext cx="21825585" cy="17912506"/>
          </a:xfrm>
        </p:spPr>
        <p:txBody>
          <a:bodyPr/>
          <a:lstStyle>
            <a:lvl1pPr>
              <a:defRPr sz="12100"/>
            </a:lvl1pPr>
            <a:lvl2pPr>
              <a:defRPr sz="10100"/>
            </a:lvl2pPr>
            <a:lvl3pPr>
              <a:defRPr sz="91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FBA775-C4FE-4974-93B3-ACE5EE0AB4D1}" type="datetimeFigureOut">
              <a:rPr lang="en-US" smtClean="0"/>
              <a:t>4/22/2018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228235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FBA775-C4FE-4974-93B3-ACE5EE0AB4D1}" type="datetimeFigureOut">
              <a:rPr lang="en-US" smtClean="0"/>
              <a:t>4/22/2018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340122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BA775-C4FE-4974-93B3-ACE5EE0AB4D1}" type="datetimeFigureOut">
              <a:rPr lang="en-US" smtClean="0"/>
              <a:t>4/22/2018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265738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883" y="1237827"/>
            <a:ext cx="16244890" cy="5267960"/>
          </a:xfrm>
        </p:spPr>
        <p:txBody>
          <a:bodyPr anchor="b"/>
          <a:lstStyle>
            <a:lvl1pPr algn="l">
              <a:defRPr sz="10100" b="1"/>
            </a:lvl1pPr>
          </a:lstStyle>
          <a:p>
            <a:r>
              <a:rPr lang="en-US"/>
              <a:t>Click to edit Master title style</a:t>
            </a:r>
          </a:p>
        </p:txBody>
      </p:sp>
      <p:sp>
        <p:nvSpPr>
          <p:cNvPr id="3" name="Content Placeholder 2"/>
          <p:cNvSpPr>
            <a:spLocks noGrp="1"/>
          </p:cNvSpPr>
          <p:nvPr>
            <p:ph idx="1"/>
          </p:nvPr>
        </p:nvSpPr>
        <p:spPr>
          <a:xfrm>
            <a:off x="19305270" y="1237829"/>
            <a:ext cx="27603450" cy="26534112"/>
          </a:xfrm>
        </p:spPr>
        <p:txBody>
          <a:bodyPr/>
          <a:lstStyle>
            <a:lvl1pPr>
              <a:defRPr sz="16100"/>
            </a:lvl1pPr>
            <a:lvl2pPr>
              <a:defRPr sz="14100"/>
            </a:lvl2pPr>
            <a:lvl3pPr>
              <a:defRPr sz="12100"/>
            </a:lvl3pPr>
            <a:lvl4pPr>
              <a:defRPr sz="10100"/>
            </a:lvl4pPr>
            <a:lvl5pPr>
              <a:defRPr sz="10100"/>
            </a:lvl5pPr>
            <a:lvl6pPr>
              <a:defRPr sz="10100"/>
            </a:lvl6pPr>
            <a:lvl7pPr>
              <a:defRPr sz="10100"/>
            </a:lvl7pPr>
            <a:lvl8pPr>
              <a:defRPr sz="10100"/>
            </a:lvl8pPr>
            <a:lvl9pPr>
              <a:defRPr sz="10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883" y="6505789"/>
            <a:ext cx="16244890" cy="21266152"/>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78FBA775-C4FE-4974-93B3-ACE5EE0AB4D1}"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481711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355" y="21762720"/>
            <a:ext cx="29626560" cy="2569212"/>
          </a:xfrm>
        </p:spPr>
        <p:txBody>
          <a:bodyPr anchor="b"/>
          <a:lstStyle>
            <a:lvl1pPr algn="l">
              <a:defRPr sz="10100" b="1"/>
            </a:lvl1pPr>
          </a:lstStyle>
          <a:p>
            <a:r>
              <a:rPr lang="en-US"/>
              <a:t>Click to edit Master title style</a:t>
            </a:r>
          </a:p>
        </p:txBody>
      </p:sp>
      <p:sp>
        <p:nvSpPr>
          <p:cNvPr id="3" name="Picture Placeholder 2"/>
          <p:cNvSpPr>
            <a:spLocks noGrp="1"/>
          </p:cNvSpPr>
          <p:nvPr>
            <p:ph type="pic" idx="1"/>
          </p:nvPr>
        </p:nvSpPr>
        <p:spPr>
          <a:xfrm>
            <a:off x="9678355" y="2777913"/>
            <a:ext cx="29626560" cy="18653760"/>
          </a:xfrm>
        </p:spPr>
        <p:txBody>
          <a:bodyPr/>
          <a:lstStyle>
            <a:lvl1pPr marL="0" indent="0">
              <a:buNone/>
              <a:defRPr sz="16100"/>
            </a:lvl1pPr>
            <a:lvl2pPr marL="2299030" indent="0">
              <a:buNone/>
              <a:defRPr sz="14100"/>
            </a:lvl2pPr>
            <a:lvl3pPr marL="4598060" indent="0">
              <a:buNone/>
              <a:defRPr sz="12100"/>
            </a:lvl3pPr>
            <a:lvl4pPr marL="6897091" indent="0">
              <a:buNone/>
              <a:defRPr sz="10100"/>
            </a:lvl4pPr>
            <a:lvl5pPr marL="9196121" indent="0">
              <a:buNone/>
              <a:defRPr sz="10100"/>
            </a:lvl5pPr>
            <a:lvl6pPr marL="11495151" indent="0">
              <a:buNone/>
              <a:defRPr sz="10100"/>
            </a:lvl6pPr>
            <a:lvl7pPr marL="13794181" indent="0">
              <a:buNone/>
              <a:defRPr sz="10100"/>
            </a:lvl7pPr>
            <a:lvl8pPr marL="16093211" indent="0">
              <a:buNone/>
              <a:defRPr sz="10100"/>
            </a:lvl8pPr>
            <a:lvl9pPr marL="18392242" indent="0">
              <a:buNone/>
              <a:defRPr sz="10100"/>
            </a:lvl9pPr>
          </a:lstStyle>
          <a:p>
            <a:endParaRPr lang="en-US"/>
          </a:p>
        </p:txBody>
      </p:sp>
      <p:sp>
        <p:nvSpPr>
          <p:cNvPr id="4" name="Text Placeholder 3"/>
          <p:cNvSpPr>
            <a:spLocks noGrp="1"/>
          </p:cNvSpPr>
          <p:nvPr>
            <p:ph type="body" sz="half" idx="2"/>
          </p:nvPr>
        </p:nvSpPr>
        <p:spPr>
          <a:xfrm>
            <a:off x="9678355" y="24331932"/>
            <a:ext cx="29626560" cy="3648708"/>
          </a:xfrm>
        </p:spPr>
        <p:txBody>
          <a:bodyPr/>
          <a:lstStyle>
            <a:lvl1pPr marL="0" indent="0">
              <a:buNone/>
              <a:defRPr sz="7000"/>
            </a:lvl1pPr>
            <a:lvl2pPr marL="2299030" indent="0">
              <a:buNone/>
              <a:defRPr sz="6000"/>
            </a:lvl2pPr>
            <a:lvl3pPr marL="4598060" indent="0">
              <a:buNone/>
              <a:defRPr sz="5000"/>
            </a:lvl3pPr>
            <a:lvl4pPr marL="6897091" indent="0">
              <a:buNone/>
              <a:defRPr sz="4500"/>
            </a:lvl4pPr>
            <a:lvl5pPr marL="9196121" indent="0">
              <a:buNone/>
              <a:defRPr sz="4500"/>
            </a:lvl5pPr>
            <a:lvl6pPr marL="11495151" indent="0">
              <a:buNone/>
              <a:defRPr sz="4500"/>
            </a:lvl6pPr>
            <a:lvl7pPr marL="13794181" indent="0">
              <a:buNone/>
              <a:defRPr sz="4500"/>
            </a:lvl7pPr>
            <a:lvl8pPr marL="16093211" indent="0">
              <a:buNone/>
              <a:defRPr sz="4500"/>
            </a:lvl8pPr>
            <a:lvl9pPr marL="18392242" indent="0">
              <a:buNone/>
              <a:defRPr sz="4500"/>
            </a:lvl9pPr>
          </a:lstStyle>
          <a:p>
            <a:pPr lvl="0"/>
            <a:r>
              <a:rPr lang="en-US"/>
              <a:t>Click to edit Master text styles</a:t>
            </a:r>
          </a:p>
        </p:txBody>
      </p:sp>
      <p:sp>
        <p:nvSpPr>
          <p:cNvPr id="5" name="Date Placeholder 4"/>
          <p:cNvSpPr>
            <a:spLocks noGrp="1"/>
          </p:cNvSpPr>
          <p:nvPr>
            <p:ph type="dt" sz="half" idx="10"/>
          </p:nvPr>
        </p:nvSpPr>
        <p:spPr/>
        <p:txBody>
          <a:bodyPr/>
          <a:lstStyle/>
          <a:p>
            <a:fld id="{78FBA775-C4FE-4974-93B3-ACE5EE0AB4D1}" type="datetimeFigureOut">
              <a:rPr lang="en-US" smtClean="0"/>
              <a:t>4/22/2018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94E09-D5EC-4C5C-B183-2660B5F6EA76}" type="slidenum">
              <a:rPr lang="en-US" smtClean="0"/>
              <a:t>‹#›</a:t>
            </a:fld>
            <a:endParaRPr lang="en-US"/>
          </a:p>
        </p:txBody>
      </p:sp>
    </p:spTree>
    <p:extLst>
      <p:ext uri="{BB962C8B-B14F-4D97-AF65-F5344CB8AC3E}">
        <p14:creationId xmlns:p14="http://schemas.microsoft.com/office/powerpoint/2010/main" val="647102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8880" y="1245026"/>
            <a:ext cx="44439840" cy="5181600"/>
          </a:xfrm>
          <a:prstGeom prst="rect">
            <a:avLst/>
          </a:prstGeom>
        </p:spPr>
        <p:txBody>
          <a:bodyPr vert="horz" lIns="459806" tIns="229903" rIns="459806" bIns="229903" rtlCol="0" anchor="ctr">
            <a:normAutofit/>
          </a:bodyPr>
          <a:lstStyle/>
          <a:p>
            <a:r>
              <a:rPr lang="en-US"/>
              <a:t>Click to edit Master title style</a:t>
            </a:r>
          </a:p>
        </p:txBody>
      </p:sp>
      <p:sp>
        <p:nvSpPr>
          <p:cNvPr id="3" name="Text Placeholder 2"/>
          <p:cNvSpPr>
            <a:spLocks noGrp="1"/>
          </p:cNvSpPr>
          <p:nvPr>
            <p:ph type="body" idx="1"/>
          </p:nvPr>
        </p:nvSpPr>
        <p:spPr>
          <a:xfrm>
            <a:off x="2468880" y="7254242"/>
            <a:ext cx="44439840" cy="20517699"/>
          </a:xfrm>
          <a:prstGeom prst="rect">
            <a:avLst/>
          </a:prstGeom>
        </p:spPr>
        <p:txBody>
          <a:bodyPr vert="horz" lIns="459806" tIns="229903" rIns="459806" bIns="2299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468880" y="28815456"/>
            <a:ext cx="11521440" cy="1655233"/>
          </a:xfrm>
          <a:prstGeom prst="rect">
            <a:avLst/>
          </a:prstGeom>
        </p:spPr>
        <p:txBody>
          <a:bodyPr vert="horz" lIns="459806" tIns="229903" rIns="459806" bIns="229903" rtlCol="0" anchor="ctr"/>
          <a:lstStyle>
            <a:lvl1pPr algn="l">
              <a:defRPr sz="6000">
                <a:solidFill>
                  <a:schemeClr val="tx1">
                    <a:tint val="75000"/>
                  </a:schemeClr>
                </a:solidFill>
              </a:defRPr>
            </a:lvl1pPr>
          </a:lstStyle>
          <a:p>
            <a:fld id="{78FBA775-C4FE-4974-93B3-ACE5EE0AB4D1}" type="datetimeFigureOut">
              <a:rPr lang="en-US" smtClean="0"/>
              <a:t>4/22/2018</a:t>
            </a:fld>
            <a:endParaRPr lang="en-US"/>
          </a:p>
        </p:txBody>
      </p:sp>
      <p:sp>
        <p:nvSpPr>
          <p:cNvPr id="5" name="Footer Placeholder 4"/>
          <p:cNvSpPr>
            <a:spLocks noGrp="1"/>
          </p:cNvSpPr>
          <p:nvPr>
            <p:ph type="ftr" sz="quarter" idx="3"/>
          </p:nvPr>
        </p:nvSpPr>
        <p:spPr>
          <a:xfrm>
            <a:off x="16870680" y="28815456"/>
            <a:ext cx="15636240" cy="1655233"/>
          </a:xfrm>
          <a:prstGeom prst="rect">
            <a:avLst/>
          </a:prstGeom>
        </p:spPr>
        <p:txBody>
          <a:bodyPr vert="horz" lIns="459806" tIns="229903" rIns="459806" bIns="229903" rtlCol="0" anchor="ctr"/>
          <a:lstStyle>
            <a:lvl1pPr algn="ctr">
              <a:defRPr sz="6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5387280" y="28815456"/>
            <a:ext cx="11521440" cy="1655233"/>
          </a:xfrm>
          <a:prstGeom prst="rect">
            <a:avLst/>
          </a:prstGeom>
        </p:spPr>
        <p:txBody>
          <a:bodyPr vert="horz" lIns="459806" tIns="229903" rIns="459806" bIns="229903" rtlCol="0" anchor="ctr"/>
          <a:lstStyle>
            <a:lvl1pPr algn="r">
              <a:defRPr sz="6000">
                <a:solidFill>
                  <a:schemeClr val="tx1">
                    <a:tint val="75000"/>
                  </a:schemeClr>
                </a:solidFill>
              </a:defRPr>
            </a:lvl1pPr>
          </a:lstStyle>
          <a:p>
            <a:fld id="{B9094E09-D5EC-4C5C-B183-2660B5F6EA76}" type="slidenum">
              <a:rPr lang="en-US" smtClean="0"/>
              <a:t>‹#›</a:t>
            </a:fld>
            <a:endParaRPr lang="en-US"/>
          </a:p>
        </p:txBody>
      </p:sp>
    </p:spTree>
    <p:extLst>
      <p:ext uri="{BB962C8B-B14F-4D97-AF65-F5344CB8AC3E}">
        <p14:creationId xmlns:p14="http://schemas.microsoft.com/office/powerpoint/2010/main" val="3384369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98060" rtl="0" eaLnBrk="1" latinLnBrk="0" hangingPunct="1">
        <a:spcBef>
          <a:spcPct val="0"/>
        </a:spcBef>
        <a:buNone/>
        <a:defRPr sz="22100" kern="1200">
          <a:solidFill>
            <a:schemeClr val="tx1"/>
          </a:solidFill>
          <a:latin typeface="+mj-lt"/>
          <a:ea typeface="+mj-ea"/>
          <a:cs typeface="+mj-cs"/>
        </a:defRPr>
      </a:lvl1pPr>
    </p:titleStyle>
    <p:bodyStyle>
      <a:lvl1pPr marL="1724273" indent="-1724273" algn="l" defTabSz="4598060" rtl="0" eaLnBrk="1" latinLnBrk="0" hangingPunct="1">
        <a:spcBef>
          <a:spcPct val="20000"/>
        </a:spcBef>
        <a:buFont typeface="Arial" panose="020B0604020202020204" pitchFamily="34" charset="0"/>
        <a:buChar char="•"/>
        <a:defRPr sz="16100" kern="1200">
          <a:solidFill>
            <a:schemeClr val="tx1"/>
          </a:solidFill>
          <a:latin typeface="+mn-lt"/>
          <a:ea typeface="+mn-ea"/>
          <a:cs typeface="+mn-cs"/>
        </a:defRPr>
      </a:lvl1pPr>
      <a:lvl2pPr marL="3735924" indent="-1436894" algn="l" defTabSz="4598060" rtl="0" eaLnBrk="1" latinLnBrk="0" hangingPunct="1">
        <a:spcBef>
          <a:spcPct val="20000"/>
        </a:spcBef>
        <a:buFont typeface="Arial" panose="020B0604020202020204" pitchFamily="34" charset="0"/>
        <a:buChar char="–"/>
        <a:defRPr sz="14100" kern="1200">
          <a:solidFill>
            <a:schemeClr val="tx1"/>
          </a:solidFill>
          <a:latin typeface="+mn-lt"/>
          <a:ea typeface="+mn-ea"/>
          <a:cs typeface="+mn-cs"/>
        </a:defRPr>
      </a:lvl2pPr>
      <a:lvl3pPr marL="5747576" indent="-1149515" algn="l" defTabSz="4598060" rtl="0" eaLnBrk="1" latinLnBrk="0" hangingPunct="1">
        <a:spcBef>
          <a:spcPct val="20000"/>
        </a:spcBef>
        <a:buFont typeface="Arial" panose="020B0604020202020204" pitchFamily="34" charset="0"/>
        <a:buChar char="•"/>
        <a:defRPr sz="12100" kern="1200">
          <a:solidFill>
            <a:schemeClr val="tx1"/>
          </a:solidFill>
          <a:latin typeface="+mn-lt"/>
          <a:ea typeface="+mn-ea"/>
          <a:cs typeface="+mn-cs"/>
        </a:defRPr>
      </a:lvl3pPr>
      <a:lvl4pPr marL="804660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4pPr>
      <a:lvl5pPr marL="1034563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5pPr>
      <a:lvl6pPr marL="1264466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6pPr>
      <a:lvl7pPr marL="14943696"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7pPr>
      <a:lvl8pPr marL="17242727"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8pPr>
      <a:lvl9pPr marL="19541757" indent="-1149515" algn="l" defTabSz="4598060" rtl="0" eaLnBrk="1" latinLnBrk="0" hangingPunct="1">
        <a:spcBef>
          <a:spcPct val="20000"/>
        </a:spcBef>
        <a:buFont typeface="Arial" panose="020B0604020202020204" pitchFamily="34" charset="0"/>
        <a:buChar char="•"/>
        <a:defRPr sz="10100" kern="1200">
          <a:solidFill>
            <a:schemeClr val="tx1"/>
          </a:solidFill>
          <a:latin typeface="+mn-lt"/>
          <a:ea typeface="+mn-ea"/>
          <a:cs typeface="+mn-cs"/>
        </a:defRPr>
      </a:lvl9pPr>
    </p:bodyStyle>
    <p:otherStyle>
      <a:defPPr>
        <a:defRPr lang="en-US"/>
      </a:defPPr>
      <a:lvl1pPr marL="0" algn="l" defTabSz="4598060" rtl="0" eaLnBrk="1" latinLnBrk="0" hangingPunct="1">
        <a:defRPr sz="9100" kern="1200">
          <a:solidFill>
            <a:schemeClr val="tx1"/>
          </a:solidFill>
          <a:latin typeface="+mn-lt"/>
          <a:ea typeface="+mn-ea"/>
          <a:cs typeface="+mn-cs"/>
        </a:defRPr>
      </a:lvl1pPr>
      <a:lvl2pPr marL="2299030" algn="l" defTabSz="4598060" rtl="0" eaLnBrk="1" latinLnBrk="0" hangingPunct="1">
        <a:defRPr sz="9100" kern="1200">
          <a:solidFill>
            <a:schemeClr val="tx1"/>
          </a:solidFill>
          <a:latin typeface="+mn-lt"/>
          <a:ea typeface="+mn-ea"/>
          <a:cs typeface="+mn-cs"/>
        </a:defRPr>
      </a:lvl2pPr>
      <a:lvl3pPr marL="4598060" algn="l" defTabSz="4598060" rtl="0" eaLnBrk="1" latinLnBrk="0" hangingPunct="1">
        <a:defRPr sz="9100" kern="1200">
          <a:solidFill>
            <a:schemeClr val="tx1"/>
          </a:solidFill>
          <a:latin typeface="+mn-lt"/>
          <a:ea typeface="+mn-ea"/>
          <a:cs typeface="+mn-cs"/>
        </a:defRPr>
      </a:lvl3pPr>
      <a:lvl4pPr marL="6897091" algn="l" defTabSz="4598060" rtl="0" eaLnBrk="1" latinLnBrk="0" hangingPunct="1">
        <a:defRPr sz="9100" kern="1200">
          <a:solidFill>
            <a:schemeClr val="tx1"/>
          </a:solidFill>
          <a:latin typeface="+mn-lt"/>
          <a:ea typeface="+mn-ea"/>
          <a:cs typeface="+mn-cs"/>
        </a:defRPr>
      </a:lvl4pPr>
      <a:lvl5pPr marL="9196121" algn="l" defTabSz="4598060" rtl="0" eaLnBrk="1" latinLnBrk="0" hangingPunct="1">
        <a:defRPr sz="9100" kern="1200">
          <a:solidFill>
            <a:schemeClr val="tx1"/>
          </a:solidFill>
          <a:latin typeface="+mn-lt"/>
          <a:ea typeface="+mn-ea"/>
          <a:cs typeface="+mn-cs"/>
        </a:defRPr>
      </a:lvl5pPr>
      <a:lvl6pPr marL="11495151" algn="l" defTabSz="4598060" rtl="0" eaLnBrk="1" latinLnBrk="0" hangingPunct="1">
        <a:defRPr sz="9100" kern="1200">
          <a:solidFill>
            <a:schemeClr val="tx1"/>
          </a:solidFill>
          <a:latin typeface="+mn-lt"/>
          <a:ea typeface="+mn-ea"/>
          <a:cs typeface="+mn-cs"/>
        </a:defRPr>
      </a:lvl6pPr>
      <a:lvl7pPr marL="13794181" algn="l" defTabSz="4598060" rtl="0" eaLnBrk="1" latinLnBrk="0" hangingPunct="1">
        <a:defRPr sz="9100" kern="1200">
          <a:solidFill>
            <a:schemeClr val="tx1"/>
          </a:solidFill>
          <a:latin typeface="+mn-lt"/>
          <a:ea typeface="+mn-ea"/>
          <a:cs typeface="+mn-cs"/>
        </a:defRPr>
      </a:lvl7pPr>
      <a:lvl8pPr marL="16093211" algn="l" defTabSz="4598060" rtl="0" eaLnBrk="1" latinLnBrk="0" hangingPunct="1">
        <a:defRPr sz="9100" kern="1200">
          <a:solidFill>
            <a:schemeClr val="tx1"/>
          </a:solidFill>
          <a:latin typeface="+mn-lt"/>
          <a:ea typeface="+mn-ea"/>
          <a:cs typeface="+mn-cs"/>
        </a:defRPr>
      </a:lvl8pPr>
      <a:lvl9pPr marL="18392242" algn="l" defTabSz="4598060" rtl="0" eaLnBrk="1" latinLnBrk="0" hangingPunct="1">
        <a:defRPr sz="9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2573000" y="609600"/>
            <a:ext cx="36271200" cy="403860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txBody>
          <a:bodyPr lIns="459806" tIns="229903" rIns="459806" bIns="229903"/>
          <a:lstStyle>
            <a:lvl1pPr defTabSz="4597400">
              <a:defRPr sz="2400">
                <a:solidFill>
                  <a:schemeClr val="tx1"/>
                </a:solidFill>
                <a:latin typeface="Arial" pitchFamily="34" charset="0"/>
                <a:ea typeface="ＭＳ Ｐゴシック" pitchFamily="34" charset="-128"/>
              </a:defRPr>
            </a:lvl1pPr>
            <a:lvl2pPr marL="742950" indent="-285750" defTabSz="4597400">
              <a:defRPr sz="2400">
                <a:solidFill>
                  <a:schemeClr val="tx1"/>
                </a:solidFill>
                <a:latin typeface="Arial" pitchFamily="34" charset="0"/>
                <a:ea typeface="ＭＳ Ｐゴシック" pitchFamily="34" charset="-128"/>
              </a:defRPr>
            </a:lvl2pPr>
            <a:lvl3pPr marL="1143000" indent="-228600" defTabSz="4597400">
              <a:defRPr sz="2400">
                <a:solidFill>
                  <a:schemeClr val="tx1"/>
                </a:solidFill>
                <a:latin typeface="Arial" pitchFamily="34" charset="0"/>
                <a:ea typeface="ＭＳ Ｐゴシック" pitchFamily="34" charset="-128"/>
              </a:defRPr>
            </a:lvl3pPr>
            <a:lvl4pPr marL="1600200" indent="-228600" defTabSz="4597400">
              <a:defRPr sz="2400">
                <a:solidFill>
                  <a:schemeClr val="tx1"/>
                </a:solidFill>
                <a:latin typeface="Arial" pitchFamily="34" charset="0"/>
                <a:ea typeface="ＭＳ Ｐゴシック" pitchFamily="34" charset="-128"/>
              </a:defRPr>
            </a:lvl4pPr>
            <a:lvl5pPr marL="2057400" indent="-228600" defTabSz="4597400">
              <a:defRPr sz="2400">
                <a:solidFill>
                  <a:schemeClr val="tx1"/>
                </a:solidFill>
                <a:latin typeface="Arial" pitchFamily="34" charset="0"/>
                <a:ea typeface="ＭＳ Ｐゴシック" pitchFamily="34" charset="-128"/>
              </a:defRPr>
            </a:lvl5pPr>
            <a:lvl6pPr marL="25146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974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9600" b="1" dirty="0">
                <a:solidFill>
                  <a:srgbClr val="C00000"/>
                </a:solidFill>
                <a:latin typeface="Tahoma" panose="020B0604030504040204" pitchFamily="34" charset="0"/>
                <a:ea typeface="Tahoma" panose="020B0604030504040204" pitchFamily="34" charset="0"/>
                <a:cs typeface="Tahoma" panose="020B0604030504040204" pitchFamily="34" charset="0"/>
              </a:rPr>
              <a:t>Eye Tracking in a Virtual Reality Flight Simulator</a:t>
            </a:r>
          </a:p>
          <a:p>
            <a:pPr algn="ctr"/>
            <a:r>
              <a:rPr lang="en-US" altLang="en-US" sz="6000" i="1" dirty="0">
                <a:latin typeface="Tahoma" panose="020B0604030504040204" pitchFamily="34" charset="0"/>
                <a:ea typeface="Tahoma" panose="020B0604030504040204" pitchFamily="34" charset="0"/>
                <a:cs typeface="Tahoma" panose="020B0604030504040204" pitchFamily="34" charset="0"/>
              </a:rPr>
              <a:t>Team Members: James Burgess, York Delloyd, Richard Deng, Travis Whitten</a:t>
            </a:r>
          </a:p>
          <a:p>
            <a:pPr algn="ctr" eaLnBrk="1" hangingPunct="1"/>
            <a:r>
              <a:rPr lang="en-US" altLang="en-US" sz="6000" i="1" dirty="0">
                <a:latin typeface="Tahoma" panose="020B0604030504040204" pitchFamily="34" charset="0"/>
                <a:ea typeface="Tahoma" panose="020B0604030504040204" pitchFamily="34" charset="0"/>
                <a:cs typeface="Tahoma" panose="020B0604030504040204" pitchFamily="34" charset="0"/>
              </a:rPr>
              <a:t>Faculty Advisor: Dr. Kyle Johnsen</a:t>
            </a:r>
          </a:p>
        </p:txBody>
      </p:sp>
      <p:sp>
        <p:nvSpPr>
          <p:cNvPr id="6" name="TextBox 5"/>
          <p:cNvSpPr txBox="1"/>
          <p:nvPr/>
        </p:nvSpPr>
        <p:spPr>
          <a:xfrm>
            <a:off x="3924300" y="5244257"/>
            <a:ext cx="8915400" cy="1015663"/>
          </a:xfrm>
          <a:prstGeom prst="rect">
            <a:avLst/>
          </a:prstGeom>
          <a:solidFill>
            <a:schemeClr val="bg1">
              <a:lumMod val="85000"/>
            </a:schemeClr>
          </a:solidFill>
        </p:spPr>
        <p:txBody>
          <a:bodyPr wrap="square" rtlCol="0">
            <a:spAutoFit/>
          </a:bodyPr>
          <a:lstStyle/>
          <a:p>
            <a:pPr algn="ctr"/>
            <a:r>
              <a:rPr lang="en-US" sz="6000">
                <a:latin typeface="Tahoma" panose="020B0604030504040204" pitchFamily="34" charset="0"/>
                <a:ea typeface="Tahoma" panose="020B0604030504040204" pitchFamily="34" charset="0"/>
                <a:cs typeface="Tahoma" panose="020B0604030504040204" pitchFamily="34" charset="0"/>
              </a:rPr>
              <a:t>Gaze Focus</a:t>
            </a:r>
          </a:p>
        </p:txBody>
      </p:sp>
      <p:sp>
        <p:nvSpPr>
          <p:cNvPr id="7" name="TextBox 6"/>
          <p:cNvSpPr txBox="1"/>
          <p:nvPr/>
        </p:nvSpPr>
        <p:spPr>
          <a:xfrm>
            <a:off x="20231100" y="5244256"/>
            <a:ext cx="8915400" cy="1015663"/>
          </a:xfrm>
          <a:prstGeom prst="rect">
            <a:avLst/>
          </a:prstGeom>
          <a:solidFill>
            <a:schemeClr val="bg1">
              <a:lumMod val="85000"/>
            </a:schemeClr>
          </a:solidFill>
        </p:spPr>
        <p:txBody>
          <a:bodyPr wrap="square" rtlCol="0">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Background</a:t>
            </a:r>
          </a:p>
        </p:txBody>
      </p:sp>
      <p:sp>
        <p:nvSpPr>
          <p:cNvPr id="8" name="TextBox 7"/>
          <p:cNvSpPr txBox="1"/>
          <p:nvPr/>
        </p:nvSpPr>
        <p:spPr>
          <a:xfrm>
            <a:off x="20267527" y="17513155"/>
            <a:ext cx="8915400" cy="1015663"/>
          </a:xfrm>
          <a:prstGeom prst="rect">
            <a:avLst/>
          </a:prstGeom>
          <a:solidFill>
            <a:schemeClr val="bg1">
              <a:lumMod val="85000"/>
            </a:schemeClr>
          </a:solidFill>
        </p:spPr>
        <p:txBody>
          <a:bodyPr wrap="square" rtlCol="0">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Process</a:t>
            </a:r>
          </a:p>
        </p:txBody>
      </p:sp>
      <p:cxnSp>
        <p:nvCxnSpPr>
          <p:cNvPr id="3" name="Straight Connector 2"/>
          <p:cNvCxnSpPr/>
          <p:nvPr/>
        </p:nvCxnSpPr>
        <p:spPr>
          <a:xfrm>
            <a:off x="0" y="5054263"/>
            <a:ext cx="493776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28803600"/>
            <a:ext cx="493776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74604" y="29187739"/>
            <a:ext cx="13335000" cy="1107996"/>
          </a:xfrm>
          <a:prstGeom prst="rect">
            <a:avLst/>
          </a:prstGeom>
          <a:noFill/>
        </p:spPr>
        <p:txBody>
          <a:bodyPr wrap="square" rtlCol="0">
            <a:spAutoFit/>
          </a:bodyPr>
          <a:lstStyle/>
          <a:p>
            <a:r>
              <a:rPr lang="en-US" sz="6600" dirty="0">
                <a:latin typeface="Tahoma" panose="020B0604030504040204" pitchFamily="34" charset="0"/>
                <a:ea typeface="Tahoma" panose="020B0604030504040204" pitchFamily="34" charset="0"/>
                <a:cs typeface="Tahoma" panose="020B0604030504040204" pitchFamily="34" charset="0"/>
              </a:rPr>
              <a:t>Sponsor/Client: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799" y="29042865"/>
            <a:ext cx="7653617" cy="2046735"/>
          </a:xfrm>
          <a:prstGeom prst="rect">
            <a:avLst/>
          </a:prstGeom>
        </p:spPr>
      </p:pic>
      <p:sp>
        <p:nvSpPr>
          <p:cNvPr id="12" name="TextBox 11">
            <a:extLst>
              <a:ext uri="{FF2B5EF4-FFF2-40B4-BE49-F238E27FC236}">
                <a16:creationId xmlns:a16="http://schemas.microsoft.com/office/drawing/2014/main" id="{BEC2C793-BD6E-864C-AEE5-4279652D0B08}"/>
              </a:ext>
            </a:extLst>
          </p:cNvPr>
          <p:cNvSpPr txBox="1"/>
          <p:nvPr/>
        </p:nvSpPr>
        <p:spPr>
          <a:xfrm>
            <a:off x="36537900" y="5273116"/>
            <a:ext cx="8915400" cy="1015663"/>
          </a:xfrm>
          <a:prstGeom prst="rect">
            <a:avLst/>
          </a:prstGeom>
          <a:solidFill>
            <a:schemeClr val="bg1">
              <a:lumMod val="85000"/>
            </a:schemeClr>
          </a:solidFill>
        </p:spPr>
        <p:txBody>
          <a:bodyPr wrap="square" rtlCol="0">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Skill Analysis</a:t>
            </a:r>
          </a:p>
        </p:txBody>
      </p:sp>
      <p:cxnSp>
        <p:nvCxnSpPr>
          <p:cNvPr id="2" name="Straight Arrow Connector 1">
            <a:extLst>
              <a:ext uri="{FF2B5EF4-FFF2-40B4-BE49-F238E27FC236}">
                <a16:creationId xmlns:a16="http://schemas.microsoft.com/office/drawing/2014/main" id="{83A93D54-B835-4805-BE90-B465F0D5087B}"/>
              </a:ext>
            </a:extLst>
          </p:cNvPr>
          <p:cNvCxnSpPr>
            <a:cxnSpLocks/>
          </p:cNvCxnSpPr>
          <p:nvPr/>
        </p:nvCxnSpPr>
        <p:spPr>
          <a:xfrm>
            <a:off x="15535276" y="5470358"/>
            <a:ext cx="0" cy="22827916"/>
          </a:xfrm>
          <a:prstGeom prst="straightConnector1">
            <a:avLst/>
          </a:prstGeom>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B64EF1C-A681-477A-99B1-0889A9E9DACF}"/>
              </a:ext>
            </a:extLst>
          </p:cNvPr>
          <p:cNvCxnSpPr>
            <a:cxnSpLocks/>
          </p:cNvCxnSpPr>
          <p:nvPr/>
        </p:nvCxnSpPr>
        <p:spPr>
          <a:xfrm>
            <a:off x="33842323" y="5460327"/>
            <a:ext cx="21772" cy="22837947"/>
          </a:xfrm>
          <a:prstGeom prst="straightConnector1">
            <a:avLst/>
          </a:prstGeom>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D9EB0692-E71C-4AEF-ADE7-471FA2D43BB9}"/>
              </a:ext>
            </a:extLst>
          </p:cNvPr>
          <p:cNvSpPr txBox="1"/>
          <p:nvPr/>
        </p:nvSpPr>
        <p:spPr>
          <a:xfrm>
            <a:off x="15806395" y="6694843"/>
            <a:ext cx="17857149" cy="3554819"/>
          </a:xfrm>
          <a:prstGeom prst="rect">
            <a:avLst/>
          </a:prstGeom>
          <a:noFill/>
        </p:spPr>
        <p:txBody>
          <a:bodyPr wrap="square" rtlCol="0">
            <a:spAutoFit/>
          </a:bodyPr>
          <a:lstStyle/>
          <a:p>
            <a:pPr algn="ctr"/>
            <a:r>
              <a:rPr lang="en-US" sz="4500" dirty="0"/>
              <a:t>As virtual reality grows in prominence and creeps into industrial use, many companies are using the technology to improve aspects of their company such as training, exploration, and even consumer uses – Gulfstream aims to stay ahead of industry by integrating a newer technology – that is eye tracking – into the virtual reality head mounted display.</a:t>
            </a:r>
          </a:p>
        </p:txBody>
      </p:sp>
      <p:sp>
        <p:nvSpPr>
          <p:cNvPr id="35" name="TextBox 34">
            <a:extLst>
              <a:ext uri="{FF2B5EF4-FFF2-40B4-BE49-F238E27FC236}">
                <a16:creationId xmlns:a16="http://schemas.microsoft.com/office/drawing/2014/main" id="{F4B94920-A726-40A3-86EC-3E9FAC660CAE}"/>
              </a:ext>
            </a:extLst>
          </p:cNvPr>
          <p:cNvSpPr txBox="1"/>
          <p:nvPr/>
        </p:nvSpPr>
        <p:spPr>
          <a:xfrm>
            <a:off x="37142104" y="20717038"/>
            <a:ext cx="8915400" cy="1015663"/>
          </a:xfrm>
          <a:prstGeom prst="rect">
            <a:avLst/>
          </a:prstGeom>
          <a:solidFill>
            <a:schemeClr val="bg1">
              <a:lumMod val="85000"/>
            </a:schemeClr>
          </a:solidFill>
        </p:spPr>
        <p:txBody>
          <a:bodyPr wrap="square" rtlCol="0">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Conclusions</a:t>
            </a:r>
          </a:p>
        </p:txBody>
      </p:sp>
      <p:sp>
        <p:nvSpPr>
          <p:cNvPr id="36" name="TextBox 35">
            <a:extLst>
              <a:ext uri="{FF2B5EF4-FFF2-40B4-BE49-F238E27FC236}">
                <a16:creationId xmlns:a16="http://schemas.microsoft.com/office/drawing/2014/main" id="{ED5AFE21-737A-4F8D-8C43-5C141BB8BB09}"/>
              </a:ext>
            </a:extLst>
          </p:cNvPr>
          <p:cNvSpPr txBox="1"/>
          <p:nvPr/>
        </p:nvSpPr>
        <p:spPr>
          <a:xfrm>
            <a:off x="3884935" y="20735694"/>
            <a:ext cx="8915400" cy="1015663"/>
          </a:xfrm>
          <a:prstGeom prst="rect">
            <a:avLst/>
          </a:prstGeom>
          <a:solidFill>
            <a:schemeClr val="bg1">
              <a:lumMod val="85000"/>
            </a:schemeClr>
          </a:solidFill>
        </p:spPr>
        <p:txBody>
          <a:bodyPr wrap="square" rtlCol="0">
            <a:spAutoFit/>
          </a:bodyPr>
          <a:lstStyle/>
          <a:p>
            <a:pPr algn="ctr"/>
            <a:r>
              <a:rPr lang="en-US" sz="6000" dirty="0">
                <a:latin typeface="Tahoma" panose="020B0604030504040204" pitchFamily="34" charset="0"/>
                <a:ea typeface="Tahoma" panose="020B0604030504040204" pitchFamily="34" charset="0"/>
                <a:cs typeface="Tahoma" panose="020B0604030504040204" pitchFamily="34" charset="0"/>
              </a:rPr>
              <a:t>Conclusions</a:t>
            </a:r>
          </a:p>
        </p:txBody>
      </p:sp>
      <p:graphicFrame>
        <p:nvGraphicFramePr>
          <p:cNvPr id="37" name="Table 36">
            <a:extLst>
              <a:ext uri="{FF2B5EF4-FFF2-40B4-BE49-F238E27FC236}">
                <a16:creationId xmlns:a16="http://schemas.microsoft.com/office/drawing/2014/main" id="{1AFAE51C-3BC2-4ABF-8173-670163FDA974}"/>
              </a:ext>
            </a:extLst>
          </p:cNvPr>
          <p:cNvGraphicFramePr>
            <a:graphicFrameLocks noGrp="1"/>
          </p:cNvGraphicFramePr>
          <p:nvPr>
            <p:extLst>
              <p:ext uri="{D42A27DB-BD31-4B8C-83A1-F6EECF244321}">
                <p14:modId xmlns:p14="http://schemas.microsoft.com/office/powerpoint/2010/main" val="2620527884"/>
              </p:ext>
            </p:extLst>
          </p:nvPr>
        </p:nvGraphicFramePr>
        <p:xfrm>
          <a:off x="16461151" y="10591525"/>
          <a:ext cx="16379097" cy="6355080"/>
        </p:xfrm>
        <a:graphic>
          <a:graphicData uri="http://schemas.openxmlformats.org/drawingml/2006/table">
            <a:tbl>
              <a:tblPr firstRow="1" bandRow="1">
                <a:tableStyleId>{5C22544A-7EE6-4342-B048-85BDC9FD1C3A}</a:tableStyleId>
              </a:tblPr>
              <a:tblGrid>
                <a:gridCol w="5459699">
                  <a:extLst>
                    <a:ext uri="{9D8B030D-6E8A-4147-A177-3AD203B41FA5}">
                      <a16:colId xmlns:a16="http://schemas.microsoft.com/office/drawing/2014/main" val="3102725579"/>
                    </a:ext>
                  </a:extLst>
                </a:gridCol>
                <a:gridCol w="5459699">
                  <a:extLst>
                    <a:ext uri="{9D8B030D-6E8A-4147-A177-3AD203B41FA5}">
                      <a16:colId xmlns:a16="http://schemas.microsoft.com/office/drawing/2014/main" val="1139941533"/>
                    </a:ext>
                  </a:extLst>
                </a:gridCol>
                <a:gridCol w="5459699">
                  <a:extLst>
                    <a:ext uri="{9D8B030D-6E8A-4147-A177-3AD203B41FA5}">
                      <a16:colId xmlns:a16="http://schemas.microsoft.com/office/drawing/2014/main" val="2820489087"/>
                    </a:ext>
                  </a:extLst>
                </a:gridCol>
              </a:tblGrid>
              <a:tr h="1593447">
                <a:tc>
                  <a:txBody>
                    <a:bodyPr/>
                    <a:lstStyle/>
                    <a:p>
                      <a:pPr marL="685800" indent="-685800" algn="ctr">
                        <a:buFont typeface="Arial" panose="020B0604020202020204" pitchFamily="34" charset="0"/>
                        <a:buChar char="•"/>
                      </a:pPr>
                      <a:r>
                        <a:rPr lang="en-US" sz="4500" b="0" dirty="0">
                          <a:solidFill>
                            <a:schemeClr val="tx1"/>
                          </a:solidFill>
                        </a:rPr>
                        <a:t>Identify and integrate applicable eye tracking hardware</a:t>
                      </a:r>
                    </a:p>
                    <a:p>
                      <a:pPr marL="685800" indent="-685800" algn="ctr">
                        <a:buFont typeface="Arial" panose="020B0604020202020204" pitchFamily="34" charset="0"/>
                        <a:buChar char="•"/>
                      </a:pPr>
                      <a:endParaRPr lang="en-US" sz="4500" b="0" dirty="0">
                        <a:solidFill>
                          <a:schemeClr val="tx1"/>
                        </a:solidFill>
                      </a:endParaRPr>
                    </a:p>
                  </a:txBody>
                  <a:tcPr>
                    <a:noFill/>
                  </a:tcPr>
                </a:tc>
                <a:tc>
                  <a:txBody>
                    <a:bodyPr/>
                    <a:lstStyle/>
                    <a:p>
                      <a:pPr marL="685800" indent="-685800" algn="ctr">
                        <a:buFont typeface="Arial" panose="020B0604020202020204" pitchFamily="34" charset="0"/>
                        <a:buChar char="•"/>
                      </a:pPr>
                      <a:r>
                        <a:rPr lang="en-US" sz="4500" b="0" dirty="0">
                          <a:solidFill>
                            <a:schemeClr val="tx1"/>
                          </a:solidFill>
                        </a:rPr>
                        <a:t>Determine unique, potential use cases for the technology</a:t>
                      </a:r>
                    </a:p>
                    <a:p>
                      <a:pPr marL="685800" indent="-685800" algn="ctr">
                        <a:buFont typeface="Arial" panose="020B0604020202020204" pitchFamily="34" charset="0"/>
                        <a:buChar char="•"/>
                      </a:pPr>
                      <a:endParaRPr lang="en-US" sz="4500" b="0" dirty="0">
                        <a:solidFill>
                          <a:schemeClr val="tx1"/>
                        </a:solidFill>
                      </a:endParaRPr>
                    </a:p>
                  </a:txBody>
                  <a:tcPr>
                    <a:noFill/>
                  </a:tcPr>
                </a:tc>
                <a:tc>
                  <a:txBody>
                    <a:bodyPr/>
                    <a:lstStyle/>
                    <a:p>
                      <a:pPr marL="685800" indent="-685800" algn="ctr">
                        <a:buFont typeface="Arial" panose="020B0604020202020204" pitchFamily="34" charset="0"/>
                        <a:buChar char="•"/>
                      </a:pPr>
                      <a:r>
                        <a:rPr lang="en-US" sz="4500" b="0" dirty="0">
                          <a:solidFill>
                            <a:schemeClr val="tx1"/>
                          </a:solidFill>
                        </a:rPr>
                        <a:t>Develop realistic environment for use case</a:t>
                      </a:r>
                    </a:p>
                  </a:txBody>
                  <a:tcPr>
                    <a:noFill/>
                  </a:tcPr>
                </a:tc>
                <a:extLst>
                  <a:ext uri="{0D108BD9-81ED-4DB2-BD59-A6C34878D82A}">
                    <a16:rowId xmlns:a16="http://schemas.microsoft.com/office/drawing/2014/main" val="302664391"/>
                  </a:ext>
                </a:extLst>
              </a:tr>
              <a:tr h="1593447">
                <a:tc>
                  <a:txBody>
                    <a:bodyPr/>
                    <a:lstStyle/>
                    <a:p>
                      <a:pPr marL="685800" indent="-685800" algn="ctr">
                        <a:buFont typeface="Arial" panose="020B0604020202020204" pitchFamily="34" charset="0"/>
                        <a:buChar char="•"/>
                      </a:pPr>
                      <a:r>
                        <a:rPr lang="en-US" sz="4500" b="0" dirty="0">
                          <a:solidFill>
                            <a:schemeClr val="tx1"/>
                          </a:solidFill>
                        </a:rPr>
                        <a:t>Test effectiveness of eye tracker</a:t>
                      </a:r>
                    </a:p>
                  </a:txBody>
                  <a:tcPr>
                    <a:noFill/>
                  </a:tcPr>
                </a:tc>
                <a:tc>
                  <a:txBody>
                    <a:bodyPr/>
                    <a:lstStyle/>
                    <a:p>
                      <a:pPr marL="685800" indent="-685800" algn="ctr">
                        <a:buFont typeface="Arial" panose="020B0604020202020204" pitchFamily="34" charset="0"/>
                        <a:buChar char="•"/>
                      </a:pPr>
                      <a:r>
                        <a:rPr lang="en-US" sz="4500" b="0" dirty="0">
                          <a:solidFill>
                            <a:schemeClr val="tx1"/>
                          </a:solidFill>
                        </a:rPr>
                        <a:t>Test use cases and determine usefulness and accuracy of results </a:t>
                      </a:r>
                    </a:p>
                  </a:txBody>
                  <a:tcPr>
                    <a:noFill/>
                  </a:tcPr>
                </a:tc>
                <a:tc>
                  <a:txBody>
                    <a:bodyPr/>
                    <a:lstStyle/>
                    <a:p>
                      <a:pPr marL="685800" indent="-685800" algn="ctr">
                        <a:buFont typeface="Arial" panose="020B0604020202020204" pitchFamily="34" charset="0"/>
                        <a:buChar char="•"/>
                      </a:pPr>
                      <a:r>
                        <a:rPr lang="en-US" sz="4500" b="0" dirty="0">
                          <a:solidFill>
                            <a:schemeClr val="tx1"/>
                          </a:solidFill>
                        </a:rPr>
                        <a:t>Deliver results and evaluation for further industrial use </a:t>
                      </a:r>
                    </a:p>
                  </a:txBody>
                  <a:tcPr>
                    <a:noFill/>
                  </a:tcPr>
                </a:tc>
                <a:extLst>
                  <a:ext uri="{0D108BD9-81ED-4DB2-BD59-A6C34878D82A}">
                    <a16:rowId xmlns:a16="http://schemas.microsoft.com/office/drawing/2014/main" val="2904827476"/>
                  </a:ext>
                </a:extLst>
              </a:tr>
            </a:tbl>
          </a:graphicData>
        </a:graphic>
      </p:graphicFrame>
      <p:pic>
        <p:nvPicPr>
          <p:cNvPr id="40" name="Picture 39">
            <a:extLst>
              <a:ext uri="{FF2B5EF4-FFF2-40B4-BE49-F238E27FC236}">
                <a16:creationId xmlns:a16="http://schemas.microsoft.com/office/drawing/2014/main" id="{BE9638E0-5C5D-46BF-B900-F425D8A7B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75190" y="28923701"/>
            <a:ext cx="9230226" cy="2012189"/>
          </a:xfrm>
          <a:prstGeom prst="rect">
            <a:avLst/>
          </a:prstGeom>
        </p:spPr>
      </p:pic>
      <p:pic>
        <p:nvPicPr>
          <p:cNvPr id="44" name="Picture 43">
            <a:extLst>
              <a:ext uri="{FF2B5EF4-FFF2-40B4-BE49-F238E27FC236}">
                <a16:creationId xmlns:a16="http://schemas.microsoft.com/office/drawing/2014/main" id="{2428A270-69F2-4F3B-B8E3-DBCBBE9EF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5868" y="18632225"/>
            <a:ext cx="7250461" cy="4147263"/>
          </a:xfrm>
          <a:prstGeom prst="rect">
            <a:avLst/>
          </a:prstGeom>
        </p:spPr>
      </p:pic>
      <p:pic>
        <p:nvPicPr>
          <p:cNvPr id="46" name="Picture 45">
            <a:extLst>
              <a:ext uri="{FF2B5EF4-FFF2-40B4-BE49-F238E27FC236}">
                <a16:creationId xmlns:a16="http://schemas.microsoft.com/office/drawing/2014/main" id="{F99A4B7C-59E4-49CB-9A7E-519480273EAD}"/>
              </a:ext>
            </a:extLst>
          </p:cNvPr>
          <p:cNvPicPr>
            <a:picLocks noChangeAspect="1"/>
          </p:cNvPicPr>
          <p:nvPr/>
        </p:nvPicPr>
        <p:blipFill>
          <a:blip r:embed="rId6"/>
          <a:stretch>
            <a:fillRect/>
          </a:stretch>
        </p:blipFill>
        <p:spPr>
          <a:xfrm>
            <a:off x="16835433" y="23908200"/>
            <a:ext cx="6791333" cy="3249548"/>
          </a:xfrm>
          <a:prstGeom prst="rect">
            <a:avLst/>
          </a:prstGeom>
        </p:spPr>
      </p:pic>
      <p:sp>
        <p:nvSpPr>
          <p:cNvPr id="47" name="TextBox 46">
            <a:extLst>
              <a:ext uri="{FF2B5EF4-FFF2-40B4-BE49-F238E27FC236}">
                <a16:creationId xmlns:a16="http://schemas.microsoft.com/office/drawing/2014/main" id="{B7F5DA9B-26DE-46AB-B190-E086F50C9AF6}"/>
              </a:ext>
            </a:extLst>
          </p:cNvPr>
          <p:cNvSpPr txBox="1"/>
          <p:nvPr/>
        </p:nvSpPr>
        <p:spPr>
          <a:xfrm>
            <a:off x="17470860" y="22280708"/>
            <a:ext cx="5520475" cy="584775"/>
          </a:xfrm>
          <a:prstGeom prst="rect">
            <a:avLst/>
          </a:prstGeom>
          <a:noFill/>
        </p:spPr>
        <p:txBody>
          <a:bodyPr wrap="square" rtlCol="0">
            <a:spAutoFit/>
          </a:bodyPr>
          <a:lstStyle/>
          <a:p>
            <a:pPr algn="ctr"/>
            <a:r>
              <a:rPr lang="en-US" sz="3200" dirty="0"/>
              <a:t>Pupil labs eye tracker</a:t>
            </a:r>
          </a:p>
        </p:txBody>
      </p:sp>
      <p:sp>
        <p:nvSpPr>
          <p:cNvPr id="48" name="TextBox 47">
            <a:extLst>
              <a:ext uri="{FF2B5EF4-FFF2-40B4-BE49-F238E27FC236}">
                <a16:creationId xmlns:a16="http://schemas.microsoft.com/office/drawing/2014/main" id="{35BD2F63-D4EF-48F1-86A0-F261B53CEBDF}"/>
              </a:ext>
            </a:extLst>
          </p:cNvPr>
          <p:cNvSpPr txBox="1"/>
          <p:nvPr/>
        </p:nvSpPr>
        <p:spPr>
          <a:xfrm>
            <a:off x="16455395" y="27355049"/>
            <a:ext cx="7573176" cy="1077218"/>
          </a:xfrm>
          <a:prstGeom prst="rect">
            <a:avLst/>
          </a:prstGeom>
          <a:noFill/>
        </p:spPr>
        <p:txBody>
          <a:bodyPr wrap="square" rtlCol="0">
            <a:spAutoFit/>
          </a:bodyPr>
          <a:lstStyle/>
          <a:p>
            <a:pPr algn="ctr"/>
            <a:r>
              <a:rPr lang="en-US" sz="3200" dirty="0"/>
              <a:t>Simulated environment </a:t>
            </a:r>
          </a:p>
          <a:p>
            <a:pPr algn="ctr"/>
            <a:r>
              <a:rPr lang="en-US" sz="3200" dirty="0"/>
              <a:t>with eye tracking integration</a:t>
            </a:r>
          </a:p>
        </p:txBody>
      </p:sp>
      <p:grpSp>
        <p:nvGrpSpPr>
          <p:cNvPr id="22" name="Group 21">
            <a:extLst>
              <a:ext uri="{FF2B5EF4-FFF2-40B4-BE49-F238E27FC236}">
                <a16:creationId xmlns:a16="http://schemas.microsoft.com/office/drawing/2014/main" id="{04713721-F71D-4BA2-92B9-42F3AFC77AE8}"/>
              </a:ext>
            </a:extLst>
          </p:cNvPr>
          <p:cNvGrpSpPr/>
          <p:nvPr/>
        </p:nvGrpSpPr>
        <p:grpSpPr>
          <a:xfrm>
            <a:off x="26331641" y="18896530"/>
            <a:ext cx="6473446" cy="4636080"/>
            <a:chOff x="26331641" y="18896530"/>
            <a:chExt cx="6473446" cy="4636080"/>
          </a:xfrm>
        </p:grpSpPr>
        <p:sp>
          <p:nvSpPr>
            <p:cNvPr id="49" name="TextBox 48">
              <a:extLst>
                <a:ext uri="{FF2B5EF4-FFF2-40B4-BE49-F238E27FC236}">
                  <a16:creationId xmlns:a16="http://schemas.microsoft.com/office/drawing/2014/main" id="{95A05275-61DE-4EF2-9C65-2B33AA72B4D6}"/>
                </a:ext>
              </a:extLst>
            </p:cNvPr>
            <p:cNvSpPr txBox="1"/>
            <p:nvPr/>
          </p:nvSpPr>
          <p:spPr>
            <a:xfrm>
              <a:off x="27187587" y="22455392"/>
              <a:ext cx="5021182" cy="1077218"/>
            </a:xfrm>
            <a:prstGeom prst="rect">
              <a:avLst/>
            </a:prstGeom>
            <a:noFill/>
          </p:spPr>
          <p:txBody>
            <a:bodyPr wrap="none" rtlCol="0">
              <a:spAutoFit/>
            </a:bodyPr>
            <a:lstStyle/>
            <a:p>
              <a:pPr algn="ctr"/>
              <a:r>
                <a:rPr lang="en-US" sz="3200" dirty="0"/>
                <a:t>Simulated environment with </a:t>
              </a:r>
            </a:p>
            <a:p>
              <a:pPr algn="ctr"/>
              <a:r>
                <a:rPr lang="en-US" sz="3200" dirty="0"/>
                <a:t>flight yoke integration </a:t>
              </a:r>
            </a:p>
          </p:txBody>
        </p:sp>
        <p:pic>
          <p:nvPicPr>
            <p:cNvPr id="45" name="Picture 44">
              <a:extLst>
                <a:ext uri="{FF2B5EF4-FFF2-40B4-BE49-F238E27FC236}">
                  <a16:creationId xmlns:a16="http://schemas.microsoft.com/office/drawing/2014/main" id="{696C060D-E33A-4318-981A-632CADEC561F}"/>
                </a:ext>
              </a:extLst>
            </p:cNvPr>
            <p:cNvPicPr>
              <a:picLocks noChangeAspect="1"/>
            </p:cNvPicPr>
            <p:nvPr/>
          </p:nvPicPr>
          <p:blipFill>
            <a:blip r:embed="rId7"/>
            <a:stretch>
              <a:fillRect/>
            </a:stretch>
          </p:blipFill>
          <p:spPr>
            <a:xfrm>
              <a:off x="26331641" y="18896530"/>
              <a:ext cx="6473446" cy="3384178"/>
            </a:xfrm>
            <a:prstGeom prst="rect">
              <a:avLst/>
            </a:prstGeom>
          </p:spPr>
        </p:pic>
      </p:grpSp>
      <p:sp>
        <p:nvSpPr>
          <p:cNvPr id="52" name="TextBox 51">
            <a:extLst>
              <a:ext uri="{FF2B5EF4-FFF2-40B4-BE49-F238E27FC236}">
                <a16:creationId xmlns:a16="http://schemas.microsoft.com/office/drawing/2014/main" id="{C8718366-2B92-4FAA-A52C-E5D2C29C7F05}"/>
              </a:ext>
            </a:extLst>
          </p:cNvPr>
          <p:cNvSpPr txBox="1"/>
          <p:nvPr/>
        </p:nvSpPr>
        <p:spPr>
          <a:xfrm>
            <a:off x="34089477" y="6694843"/>
            <a:ext cx="14967281" cy="2862322"/>
          </a:xfrm>
          <a:prstGeom prst="rect">
            <a:avLst/>
          </a:prstGeom>
          <a:noFill/>
        </p:spPr>
        <p:txBody>
          <a:bodyPr wrap="square" rtlCol="0">
            <a:spAutoFit/>
          </a:bodyPr>
          <a:lstStyle/>
          <a:p>
            <a:pPr algn="ctr"/>
            <a:r>
              <a:rPr lang="en-US" sz="4500" dirty="0"/>
              <a:t>We can use eye tracking technology to assess where pilots are looking while in flight, regardless of their experience level. There is potential to use the data to measures a pilot’s proficiency based on where their visual focus is.</a:t>
            </a:r>
          </a:p>
        </p:txBody>
      </p:sp>
      <p:grpSp>
        <p:nvGrpSpPr>
          <p:cNvPr id="20" name="Group 19">
            <a:extLst>
              <a:ext uri="{FF2B5EF4-FFF2-40B4-BE49-F238E27FC236}">
                <a16:creationId xmlns:a16="http://schemas.microsoft.com/office/drawing/2014/main" id="{E00AFDFA-6D8A-4B3B-B96D-0AB37F0DE23C}"/>
              </a:ext>
            </a:extLst>
          </p:cNvPr>
          <p:cNvGrpSpPr/>
          <p:nvPr/>
        </p:nvGrpSpPr>
        <p:grpSpPr>
          <a:xfrm>
            <a:off x="24704843" y="23951590"/>
            <a:ext cx="9084745" cy="4226583"/>
            <a:chOff x="24704843" y="23951590"/>
            <a:chExt cx="9084745" cy="4226583"/>
          </a:xfrm>
        </p:grpSpPr>
        <p:sp>
          <p:nvSpPr>
            <p:cNvPr id="51" name="TextBox 50">
              <a:extLst>
                <a:ext uri="{FF2B5EF4-FFF2-40B4-BE49-F238E27FC236}">
                  <a16:creationId xmlns:a16="http://schemas.microsoft.com/office/drawing/2014/main" id="{8C49B029-18A0-43F5-97F5-C0742AB67F7D}"/>
                </a:ext>
              </a:extLst>
            </p:cNvPr>
            <p:cNvSpPr txBox="1"/>
            <p:nvPr/>
          </p:nvSpPr>
          <p:spPr>
            <a:xfrm>
              <a:off x="25911590" y="27593398"/>
              <a:ext cx="7573176" cy="584775"/>
            </a:xfrm>
            <a:prstGeom prst="rect">
              <a:avLst/>
            </a:prstGeom>
            <a:noFill/>
          </p:spPr>
          <p:txBody>
            <a:bodyPr wrap="square" rtlCol="0">
              <a:spAutoFit/>
            </a:bodyPr>
            <a:lstStyle/>
            <a:p>
              <a:pPr algn="ctr"/>
              <a:r>
                <a:rPr lang="en-US" sz="3200" dirty="0"/>
                <a:t>Study participant breakdown</a:t>
              </a:r>
            </a:p>
          </p:txBody>
        </p:sp>
        <p:pic>
          <p:nvPicPr>
            <p:cNvPr id="56" name="Picture 55">
              <a:extLst>
                <a:ext uri="{FF2B5EF4-FFF2-40B4-BE49-F238E27FC236}">
                  <a16:creationId xmlns:a16="http://schemas.microsoft.com/office/drawing/2014/main" id="{B87B9457-D8E8-452A-9459-661C77DABDD4}"/>
                </a:ext>
              </a:extLst>
            </p:cNvPr>
            <p:cNvPicPr>
              <a:picLocks noChangeAspect="1"/>
            </p:cNvPicPr>
            <p:nvPr/>
          </p:nvPicPr>
          <p:blipFill>
            <a:blip r:embed="rId8"/>
            <a:stretch>
              <a:fillRect/>
            </a:stretch>
          </p:blipFill>
          <p:spPr>
            <a:xfrm>
              <a:off x="24704843" y="24104597"/>
              <a:ext cx="4513828" cy="1542319"/>
            </a:xfrm>
            <a:prstGeom prst="rect">
              <a:avLst/>
            </a:prstGeom>
          </p:spPr>
        </p:pic>
        <p:pic>
          <p:nvPicPr>
            <p:cNvPr id="57" name="Picture 56">
              <a:extLst>
                <a:ext uri="{FF2B5EF4-FFF2-40B4-BE49-F238E27FC236}">
                  <a16:creationId xmlns:a16="http://schemas.microsoft.com/office/drawing/2014/main" id="{C1937AD6-4382-437B-B64B-753AFBBF24AE}"/>
                </a:ext>
              </a:extLst>
            </p:cNvPr>
            <p:cNvPicPr>
              <a:picLocks noChangeAspect="1"/>
            </p:cNvPicPr>
            <p:nvPr/>
          </p:nvPicPr>
          <p:blipFill>
            <a:blip r:embed="rId9"/>
            <a:stretch>
              <a:fillRect/>
            </a:stretch>
          </p:blipFill>
          <p:spPr>
            <a:xfrm>
              <a:off x="29146500" y="24415430"/>
              <a:ext cx="4513828" cy="1475455"/>
            </a:xfrm>
            <a:prstGeom prst="rect">
              <a:avLst/>
            </a:prstGeom>
          </p:spPr>
        </p:pic>
        <p:pic>
          <p:nvPicPr>
            <p:cNvPr id="59" name="Picture 58">
              <a:extLst>
                <a:ext uri="{FF2B5EF4-FFF2-40B4-BE49-F238E27FC236}">
                  <a16:creationId xmlns:a16="http://schemas.microsoft.com/office/drawing/2014/main" id="{29AEAD60-E4BB-4E30-9E75-FD7C907AEBDB}"/>
                </a:ext>
              </a:extLst>
            </p:cNvPr>
            <p:cNvPicPr>
              <a:picLocks noChangeAspect="1"/>
            </p:cNvPicPr>
            <p:nvPr/>
          </p:nvPicPr>
          <p:blipFill>
            <a:blip r:embed="rId10"/>
            <a:stretch>
              <a:fillRect/>
            </a:stretch>
          </p:blipFill>
          <p:spPr>
            <a:xfrm>
              <a:off x="25509785" y="25646916"/>
              <a:ext cx="2990893" cy="1590984"/>
            </a:xfrm>
            <a:prstGeom prst="rect">
              <a:avLst/>
            </a:prstGeom>
          </p:spPr>
        </p:pic>
        <p:pic>
          <p:nvPicPr>
            <p:cNvPr id="60" name="Picture 59">
              <a:extLst>
                <a:ext uri="{FF2B5EF4-FFF2-40B4-BE49-F238E27FC236}">
                  <a16:creationId xmlns:a16="http://schemas.microsoft.com/office/drawing/2014/main" id="{2512DA4E-FC36-438D-A4E0-A3F0A580064C}"/>
                </a:ext>
              </a:extLst>
            </p:cNvPr>
            <p:cNvPicPr>
              <a:picLocks noChangeAspect="1"/>
            </p:cNvPicPr>
            <p:nvPr/>
          </p:nvPicPr>
          <p:blipFill>
            <a:blip r:embed="rId11"/>
            <a:stretch>
              <a:fillRect/>
            </a:stretch>
          </p:blipFill>
          <p:spPr>
            <a:xfrm>
              <a:off x="29199236" y="26045119"/>
              <a:ext cx="4590352" cy="1690379"/>
            </a:xfrm>
            <a:prstGeom prst="rect">
              <a:avLst/>
            </a:prstGeom>
          </p:spPr>
        </p:pic>
        <p:pic>
          <p:nvPicPr>
            <p:cNvPr id="61" name="Picture 60">
              <a:extLst>
                <a:ext uri="{FF2B5EF4-FFF2-40B4-BE49-F238E27FC236}">
                  <a16:creationId xmlns:a16="http://schemas.microsoft.com/office/drawing/2014/main" id="{72B3FC6F-033B-4167-8B7C-56DE3AF93103}"/>
                </a:ext>
              </a:extLst>
            </p:cNvPr>
            <p:cNvPicPr>
              <a:picLocks noChangeAspect="1"/>
            </p:cNvPicPr>
            <p:nvPr/>
          </p:nvPicPr>
          <p:blipFill>
            <a:blip r:embed="rId12"/>
            <a:stretch>
              <a:fillRect/>
            </a:stretch>
          </p:blipFill>
          <p:spPr>
            <a:xfrm>
              <a:off x="32805087" y="26688563"/>
              <a:ext cx="735774" cy="403489"/>
            </a:xfrm>
            <a:prstGeom prst="rect">
              <a:avLst/>
            </a:prstGeom>
          </p:spPr>
        </p:pic>
        <p:pic>
          <p:nvPicPr>
            <p:cNvPr id="62" name="Picture 61">
              <a:extLst>
                <a:ext uri="{FF2B5EF4-FFF2-40B4-BE49-F238E27FC236}">
                  <a16:creationId xmlns:a16="http://schemas.microsoft.com/office/drawing/2014/main" id="{5C5D40F4-C3F2-4941-A9DA-6324853826D4}"/>
                </a:ext>
              </a:extLst>
            </p:cNvPr>
            <p:cNvPicPr>
              <a:picLocks noChangeAspect="1"/>
            </p:cNvPicPr>
            <p:nvPr/>
          </p:nvPicPr>
          <p:blipFill>
            <a:blip r:embed="rId13"/>
            <a:stretch>
              <a:fillRect/>
            </a:stretch>
          </p:blipFill>
          <p:spPr>
            <a:xfrm>
              <a:off x="27695053" y="26526592"/>
              <a:ext cx="1014530" cy="371736"/>
            </a:xfrm>
            <a:prstGeom prst="rect">
              <a:avLst/>
            </a:prstGeom>
          </p:spPr>
        </p:pic>
        <p:pic>
          <p:nvPicPr>
            <p:cNvPr id="63" name="Picture 62">
              <a:extLst>
                <a:ext uri="{FF2B5EF4-FFF2-40B4-BE49-F238E27FC236}">
                  <a16:creationId xmlns:a16="http://schemas.microsoft.com/office/drawing/2014/main" id="{20ED311A-48A4-4E44-B81D-EF92590DC5A0}"/>
                </a:ext>
              </a:extLst>
            </p:cNvPr>
            <p:cNvPicPr>
              <a:picLocks noChangeAspect="1"/>
            </p:cNvPicPr>
            <p:nvPr/>
          </p:nvPicPr>
          <p:blipFill>
            <a:blip r:embed="rId14"/>
            <a:stretch>
              <a:fillRect/>
            </a:stretch>
          </p:blipFill>
          <p:spPr>
            <a:xfrm>
              <a:off x="26886974" y="23951590"/>
              <a:ext cx="2291659" cy="362561"/>
            </a:xfrm>
            <a:prstGeom prst="rect">
              <a:avLst/>
            </a:prstGeom>
          </p:spPr>
        </p:pic>
        <p:pic>
          <p:nvPicPr>
            <p:cNvPr id="64" name="Picture 63">
              <a:extLst>
                <a:ext uri="{FF2B5EF4-FFF2-40B4-BE49-F238E27FC236}">
                  <a16:creationId xmlns:a16="http://schemas.microsoft.com/office/drawing/2014/main" id="{743D4E71-BDBF-4AAC-95E1-754C94C9D8D5}"/>
                </a:ext>
              </a:extLst>
            </p:cNvPr>
            <p:cNvPicPr>
              <a:picLocks noChangeAspect="1"/>
            </p:cNvPicPr>
            <p:nvPr/>
          </p:nvPicPr>
          <p:blipFill>
            <a:blip r:embed="rId15"/>
            <a:stretch>
              <a:fillRect/>
            </a:stretch>
          </p:blipFill>
          <p:spPr>
            <a:xfrm>
              <a:off x="30924819" y="24206145"/>
              <a:ext cx="2738725" cy="395511"/>
            </a:xfrm>
            <a:prstGeom prst="rect">
              <a:avLst/>
            </a:prstGeom>
          </p:spPr>
        </p:pic>
      </p:grpSp>
      <p:sp>
        <p:nvSpPr>
          <p:cNvPr id="65" name="TextBox 64">
            <a:extLst>
              <a:ext uri="{FF2B5EF4-FFF2-40B4-BE49-F238E27FC236}">
                <a16:creationId xmlns:a16="http://schemas.microsoft.com/office/drawing/2014/main" id="{79142EEA-2B13-4FF5-A87E-849571A3382F}"/>
              </a:ext>
            </a:extLst>
          </p:cNvPr>
          <p:cNvSpPr txBox="1"/>
          <p:nvPr/>
        </p:nvSpPr>
        <p:spPr>
          <a:xfrm>
            <a:off x="585541" y="6682027"/>
            <a:ext cx="14642428" cy="1477328"/>
          </a:xfrm>
          <a:prstGeom prst="rect">
            <a:avLst/>
          </a:prstGeom>
          <a:noFill/>
        </p:spPr>
        <p:txBody>
          <a:bodyPr wrap="square" rtlCol="0">
            <a:spAutoFit/>
          </a:bodyPr>
          <a:lstStyle/>
          <a:p>
            <a:pPr algn="ctr"/>
            <a:r>
              <a:rPr lang="en-US" sz="4500" dirty="0"/>
              <a:t>Visual focus can be used to identify locations of interest for important modules, indicators, and safety systems.</a:t>
            </a:r>
          </a:p>
        </p:txBody>
      </p:sp>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0903" y="622341"/>
            <a:ext cx="10531788" cy="4087865"/>
          </a:xfrm>
          <a:prstGeom prst="rect">
            <a:avLst/>
          </a:prstGeom>
        </p:spPr>
      </p:pic>
      <p:pic>
        <p:nvPicPr>
          <p:cNvPr id="15" name="Picture 14"/>
          <p:cNvPicPr>
            <a:picLocks noChangeAspect="1"/>
          </p:cNvPicPr>
          <p:nvPr/>
        </p:nvPicPr>
        <p:blipFill>
          <a:blip r:embed="rId17"/>
          <a:stretch>
            <a:fillRect/>
          </a:stretch>
        </p:blipFill>
        <p:spPr>
          <a:xfrm>
            <a:off x="34221652" y="15399376"/>
            <a:ext cx="5063754" cy="4183165"/>
          </a:xfrm>
          <a:prstGeom prst="rect">
            <a:avLst/>
          </a:prstGeom>
        </p:spPr>
      </p:pic>
      <p:pic>
        <p:nvPicPr>
          <p:cNvPr id="16" name="Picture 15"/>
          <p:cNvPicPr>
            <a:picLocks noChangeAspect="1"/>
          </p:cNvPicPr>
          <p:nvPr/>
        </p:nvPicPr>
        <p:blipFill>
          <a:blip r:embed="rId18"/>
          <a:stretch>
            <a:fillRect/>
          </a:stretch>
        </p:blipFill>
        <p:spPr>
          <a:xfrm>
            <a:off x="8107280" y="8510481"/>
            <a:ext cx="6554027" cy="4673156"/>
          </a:xfrm>
          <a:prstGeom prst="rect">
            <a:avLst/>
          </a:prstGeom>
        </p:spPr>
      </p:pic>
      <p:pic>
        <p:nvPicPr>
          <p:cNvPr id="17" name="Picture 16"/>
          <p:cNvPicPr>
            <a:picLocks noChangeAspect="1"/>
          </p:cNvPicPr>
          <p:nvPr/>
        </p:nvPicPr>
        <p:blipFill>
          <a:blip r:embed="rId19"/>
          <a:stretch>
            <a:fillRect/>
          </a:stretch>
        </p:blipFill>
        <p:spPr>
          <a:xfrm>
            <a:off x="925499" y="8510481"/>
            <a:ext cx="6441990" cy="4673156"/>
          </a:xfrm>
          <a:prstGeom prst="rect">
            <a:avLst/>
          </a:prstGeom>
        </p:spPr>
      </p:pic>
      <p:pic>
        <p:nvPicPr>
          <p:cNvPr id="18" name="Picture 17"/>
          <p:cNvPicPr>
            <a:picLocks noChangeAspect="1"/>
          </p:cNvPicPr>
          <p:nvPr/>
        </p:nvPicPr>
        <p:blipFill>
          <a:blip r:embed="rId20"/>
          <a:stretch>
            <a:fillRect/>
          </a:stretch>
        </p:blipFill>
        <p:spPr>
          <a:xfrm>
            <a:off x="34209965" y="10503274"/>
            <a:ext cx="5074052" cy="4183165"/>
          </a:xfrm>
          <a:prstGeom prst="rect">
            <a:avLst/>
          </a:prstGeom>
        </p:spPr>
      </p:pic>
      <p:pic>
        <p:nvPicPr>
          <p:cNvPr id="19" name="Picture 18"/>
          <p:cNvPicPr>
            <a:picLocks noChangeAspect="1"/>
          </p:cNvPicPr>
          <p:nvPr/>
        </p:nvPicPr>
        <p:blipFill>
          <a:blip r:embed="rId21"/>
          <a:stretch>
            <a:fillRect/>
          </a:stretch>
        </p:blipFill>
        <p:spPr>
          <a:xfrm>
            <a:off x="39915921" y="10493259"/>
            <a:ext cx="8915400" cy="9089282"/>
          </a:xfrm>
          <a:prstGeom prst="rect">
            <a:avLst/>
          </a:prstGeom>
        </p:spPr>
      </p:pic>
      <p:sp>
        <p:nvSpPr>
          <p:cNvPr id="43" name="TextBox 42">
            <a:extLst>
              <a:ext uri="{FF2B5EF4-FFF2-40B4-BE49-F238E27FC236}">
                <a16:creationId xmlns:a16="http://schemas.microsoft.com/office/drawing/2014/main" id="{C30161EA-0006-4C80-8A57-C74E433163B9}"/>
              </a:ext>
            </a:extLst>
          </p:cNvPr>
          <p:cNvSpPr txBox="1"/>
          <p:nvPr/>
        </p:nvSpPr>
        <p:spPr>
          <a:xfrm>
            <a:off x="33882361" y="21973466"/>
            <a:ext cx="15429923" cy="6324808"/>
          </a:xfrm>
          <a:prstGeom prst="rect">
            <a:avLst/>
          </a:prstGeom>
          <a:noFill/>
        </p:spPr>
        <p:txBody>
          <a:bodyPr wrap="square" rtlCol="0">
            <a:spAutoFit/>
          </a:bodyPr>
          <a:lstStyle/>
          <a:p>
            <a:pPr algn="ctr"/>
            <a:r>
              <a:rPr lang="en-US" sz="4500" dirty="0"/>
              <a:t>Our skill analysis takes into account two different factors: experience with virtual reality and experience with flight. We can see that there is a trend of people with more VR experience being less fixated on the center left window which could mean that they are more comfortable visually exploring the environment. Because of the extremity of the influence of VR experience we cannot conclusively determine if skill level effects where pilots are looking. We hope that by expanding and altering our participant pool we can create a model to determine skill.</a:t>
            </a:r>
          </a:p>
        </p:txBody>
      </p:sp>
      <p:sp>
        <p:nvSpPr>
          <p:cNvPr id="50" name="TextBox 49">
            <a:extLst>
              <a:ext uri="{FF2B5EF4-FFF2-40B4-BE49-F238E27FC236}">
                <a16:creationId xmlns:a16="http://schemas.microsoft.com/office/drawing/2014/main" id="{22FC1A83-73C6-4EAE-B06D-81AA9AD87F83}"/>
              </a:ext>
            </a:extLst>
          </p:cNvPr>
          <p:cNvSpPr txBox="1"/>
          <p:nvPr/>
        </p:nvSpPr>
        <p:spPr>
          <a:xfrm>
            <a:off x="363571" y="22634651"/>
            <a:ext cx="14989710" cy="4939814"/>
          </a:xfrm>
          <a:prstGeom prst="rect">
            <a:avLst/>
          </a:prstGeom>
          <a:noFill/>
        </p:spPr>
        <p:txBody>
          <a:bodyPr wrap="square" rtlCol="0">
            <a:spAutoFit/>
          </a:bodyPr>
          <a:lstStyle/>
          <a:p>
            <a:pPr algn="ctr"/>
            <a:r>
              <a:rPr lang="en-US" sz="4500" dirty="0"/>
              <a:t>We see some major locations of interest, but because of the infancy of the simulator and the skill levels of our participants, we have inconclusive data on what a true pilot would focus on. If the system we developed were to be implemented within an industrial grade simulator tested by real pilots, we would be able to see where and what a pilot is looking at at any given time, and that data could be analyzed to produce trends.</a:t>
            </a:r>
          </a:p>
        </p:txBody>
      </p:sp>
      <p:pic>
        <p:nvPicPr>
          <p:cNvPr id="25" name="Picture 24">
            <a:extLst>
              <a:ext uri="{FF2B5EF4-FFF2-40B4-BE49-F238E27FC236}">
                <a16:creationId xmlns:a16="http://schemas.microsoft.com/office/drawing/2014/main" id="{C1180AF6-408D-48FD-B8DA-A1035EDEBFF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04335" y="13717688"/>
            <a:ext cx="12351359" cy="5950759"/>
          </a:xfrm>
          <a:prstGeom prst="rect">
            <a:avLst/>
          </a:prstGeom>
        </p:spPr>
      </p:pic>
      <p:sp>
        <p:nvSpPr>
          <p:cNvPr id="26" name="TextBox 25">
            <a:extLst>
              <a:ext uri="{FF2B5EF4-FFF2-40B4-BE49-F238E27FC236}">
                <a16:creationId xmlns:a16="http://schemas.microsoft.com/office/drawing/2014/main" id="{C3E722FB-5D3B-4C67-8B3C-3025AABCDE51}"/>
              </a:ext>
            </a:extLst>
          </p:cNvPr>
          <p:cNvSpPr txBox="1"/>
          <p:nvPr/>
        </p:nvSpPr>
        <p:spPr>
          <a:xfrm>
            <a:off x="4207612" y="14663203"/>
            <a:ext cx="3100016" cy="523220"/>
          </a:xfrm>
          <a:prstGeom prst="rect">
            <a:avLst/>
          </a:prstGeom>
          <a:noFill/>
        </p:spPr>
        <p:txBody>
          <a:bodyPr wrap="none" rtlCol="0">
            <a:spAutoFit/>
          </a:bodyPr>
          <a:lstStyle/>
          <a:p>
            <a:r>
              <a:rPr lang="en-US" sz="2800" dirty="0">
                <a:solidFill>
                  <a:schemeClr val="bg1"/>
                </a:solidFill>
              </a:rPr>
              <a:t>Left Center Window</a:t>
            </a:r>
          </a:p>
        </p:txBody>
      </p:sp>
      <p:sp>
        <p:nvSpPr>
          <p:cNvPr id="53" name="TextBox 52">
            <a:extLst>
              <a:ext uri="{FF2B5EF4-FFF2-40B4-BE49-F238E27FC236}">
                <a16:creationId xmlns:a16="http://schemas.microsoft.com/office/drawing/2014/main" id="{2D2F3576-14FB-4DA3-8EFE-28D446483B3E}"/>
              </a:ext>
            </a:extLst>
          </p:cNvPr>
          <p:cNvSpPr txBox="1"/>
          <p:nvPr/>
        </p:nvSpPr>
        <p:spPr>
          <a:xfrm>
            <a:off x="8496952" y="14663203"/>
            <a:ext cx="3643721" cy="523220"/>
          </a:xfrm>
          <a:prstGeom prst="rect">
            <a:avLst/>
          </a:prstGeom>
          <a:noFill/>
        </p:spPr>
        <p:txBody>
          <a:bodyPr wrap="square" rtlCol="0">
            <a:spAutoFit/>
          </a:bodyPr>
          <a:lstStyle/>
          <a:p>
            <a:r>
              <a:rPr lang="en-US" sz="2800" dirty="0">
                <a:ln w="3175">
                  <a:noFill/>
                </a:ln>
                <a:solidFill>
                  <a:schemeClr val="bg1"/>
                </a:solidFill>
              </a:rPr>
              <a:t>Right Center Window</a:t>
            </a:r>
          </a:p>
        </p:txBody>
      </p:sp>
      <p:sp>
        <p:nvSpPr>
          <p:cNvPr id="54" name="TextBox 53">
            <a:extLst>
              <a:ext uri="{FF2B5EF4-FFF2-40B4-BE49-F238E27FC236}">
                <a16:creationId xmlns:a16="http://schemas.microsoft.com/office/drawing/2014/main" id="{C73B7F22-E1D6-4088-8EDE-81F8E0A93B03}"/>
              </a:ext>
            </a:extLst>
          </p:cNvPr>
          <p:cNvSpPr txBox="1"/>
          <p:nvPr/>
        </p:nvSpPr>
        <p:spPr>
          <a:xfrm>
            <a:off x="7105937" y="17396084"/>
            <a:ext cx="1766702" cy="523220"/>
          </a:xfrm>
          <a:prstGeom prst="rect">
            <a:avLst/>
          </a:prstGeom>
          <a:noFill/>
        </p:spPr>
        <p:txBody>
          <a:bodyPr wrap="none" rtlCol="0">
            <a:spAutoFit/>
          </a:bodyPr>
          <a:lstStyle/>
          <a:p>
            <a:r>
              <a:rPr lang="en-US" sz="2800" dirty="0">
                <a:solidFill>
                  <a:schemeClr val="bg1"/>
                </a:solidFill>
              </a:rPr>
              <a:t>Dashboard</a:t>
            </a:r>
          </a:p>
        </p:txBody>
      </p:sp>
      <p:sp>
        <p:nvSpPr>
          <p:cNvPr id="55" name="TextBox 54">
            <a:extLst>
              <a:ext uri="{FF2B5EF4-FFF2-40B4-BE49-F238E27FC236}">
                <a16:creationId xmlns:a16="http://schemas.microsoft.com/office/drawing/2014/main" id="{361E1BDB-FF81-4DB4-8423-4856D33CE1CE}"/>
              </a:ext>
            </a:extLst>
          </p:cNvPr>
          <p:cNvSpPr txBox="1"/>
          <p:nvPr/>
        </p:nvSpPr>
        <p:spPr>
          <a:xfrm>
            <a:off x="4372693" y="19429624"/>
            <a:ext cx="1803827" cy="523220"/>
          </a:xfrm>
          <a:prstGeom prst="rect">
            <a:avLst/>
          </a:prstGeom>
          <a:noFill/>
        </p:spPr>
        <p:txBody>
          <a:bodyPr wrap="none" rtlCol="0">
            <a:spAutoFit/>
          </a:bodyPr>
          <a:lstStyle/>
          <a:p>
            <a:r>
              <a:rPr lang="en-US" sz="2800" dirty="0">
                <a:solidFill>
                  <a:schemeClr val="bg1"/>
                </a:solidFill>
              </a:rPr>
              <a:t>Left Screen</a:t>
            </a:r>
          </a:p>
        </p:txBody>
      </p:sp>
      <p:sp>
        <p:nvSpPr>
          <p:cNvPr id="58" name="TextBox 57">
            <a:extLst>
              <a:ext uri="{FF2B5EF4-FFF2-40B4-BE49-F238E27FC236}">
                <a16:creationId xmlns:a16="http://schemas.microsoft.com/office/drawing/2014/main" id="{1B9D59DD-58EA-4A0A-BBC3-148F89683569}"/>
              </a:ext>
            </a:extLst>
          </p:cNvPr>
          <p:cNvSpPr txBox="1"/>
          <p:nvPr/>
        </p:nvSpPr>
        <p:spPr>
          <a:xfrm>
            <a:off x="9556857" y="19416813"/>
            <a:ext cx="2000804" cy="523220"/>
          </a:xfrm>
          <a:prstGeom prst="rect">
            <a:avLst/>
          </a:prstGeom>
          <a:noFill/>
        </p:spPr>
        <p:txBody>
          <a:bodyPr wrap="none" rtlCol="0">
            <a:spAutoFit/>
          </a:bodyPr>
          <a:lstStyle/>
          <a:p>
            <a:r>
              <a:rPr lang="en-US" sz="2800" dirty="0">
                <a:solidFill>
                  <a:schemeClr val="bg1"/>
                </a:solidFill>
              </a:rPr>
              <a:t>Right Screen</a:t>
            </a:r>
          </a:p>
        </p:txBody>
      </p:sp>
      <p:sp>
        <p:nvSpPr>
          <p:cNvPr id="66" name="TextBox 65">
            <a:extLst>
              <a:ext uri="{FF2B5EF4-FFF2-40B4-BE49-F238E27FC236}">
                <a16:creationId xmlns:a16="http://schemas.microsoft.com/office/drawing/2014/main" id="{E1B6A52A-46CE-4A23-9BAC-47A9FC856AD5}"/>
              </a:ext>
            </a:extLst>
          </p:cNvPr>
          <p:cNvSpPr txBox="1"/>
          <p:nvPr/>
        </p:nvSpPr>
        <p:spPr>
          <a:xfrm>
            <a:off x="6976319" y="19896614"/>
            <a:ext cx="2222981" cy="523220"/>
          </a:xfrm>
          <a:prstGeom prst="rect">
            <a:avLst/>
          </a:prstGeom>
          <a:noFill/>
        </p:spPr>
        <p:txBody>
          <a:bodyPr wrap="none" rtlCol="0">
            <a:spAutoFit/>
          </a:bodyPr>
          <a:lstStyle/>
          <a:p>
            <a:r>
              <a:rPr lang="en-US" sz="2800" dirty="0">
                <a:solidFill>
                  <a:schemeClr val="bg1"/>
                </a:solidFill>
              </a:rPr>
              <a:t>Center Screen</a:t>
            </a:r>
          </a:p>
        </p:txBody>
      </p:sp>
      <p:sp>
        <p:nvSpPr>
          <p:cNvPr id="68" name="TextBox 67">
            <a:extLst>
              <a:ext uri="{FF2B5EF4-FFF2-40B4-BE49-F238E27FC236}">
                <a16:creationId xmlns:a16="http://schemas.microsoft.com/office/drawing/2014/main" id="{51658911-A8F4-4C74-B9F6-1F9EE8484EF4}"/>
              </a:ext>
            </a:extLst>
          </p:cNvPr>
          <p:cNvSpPr txBox="1"/>
          <p:nvPr/>
        </p:nvSpPr>
        <p:spPr>
          <a:xfrm>
            <a:off x="0" y="19710493"/>
            <a:ext cx="15517008" cy="646331"/>
          </a:xfrm>
          <a:prstGeom prst="rect">
            <a:avLst/>
          </a:prstGeom>
          <a:noFill/>
        </p:spPr>
        <p:txBody>
          <a:bodyPr wrap="square" rtlCol="0">
            <a:spAutoFit/>
          </a:bodyPr>
          <a:lstStyle/>
          <a:p>
            <a:pPr algn="ctr"/>
            <a:r>
              <a:rPr lang="en-US" sz="3600" dirty="0">
                <a:ln w="3175">
                  <a:noFill/>
                </a:ln>
              </a:rPr>
              <a:t>Visualization of gaze concentration captured from multiple sessions.</a:t>
            </a:r>
          </a:p>
        </p:txBody>
      </p:sp>
    </p:spTree>
    <p:extLst>
      <p:ext uri="{BB962C8B-B14F-4D97-AF65-F5344CB8AC3E}">
        <p14:creationId xmlns:p14="http://schemas.microsoft.com/office/powerpoint/2010/main" val="888059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432</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Tahoma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York Delloyd</dc:creator>
  <cp:lastModifiedBy>York Delloyd</cp:lastModifiedBy>
  <cp:revision>33</cp:revision>
  <dcterms:modified xsi:type="dcterms:W3CDTF">2018-04-22T23:12:49Z</dcterms:modified>
</cp:coreProperties>
</file>